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57" r:id="rId4"/>
    <p:sldId id="258" r:id="rId5"/>
    <p:sldId id="269" r:id="rId6"/>
    <p:sldId id="267" r:id="rId7"/>
    <p:sldId id="260" r:id="rId8"/>
    <p:sldId id="268" r:id="rId9"/>
    <p:sldId id="259" r:id="rId10"/>
    <p:sldId id="263" r:id="rId11"/>
    <p:sldId id="266" r:id="rId12"/>
    <p:sldId id="270" r:id="rId13"/>
    <p:sldId id="264" r:id="rId14"/>
    <p:sldId id="265" r:id="rId15"/>
    <p:sldId id="261"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4" autoAdjust="0"/>
  </p:normalViewPr>
  <p:slideViewPr>
    <p:cSldViewPr>
      <p:cViewPr varScale="1">
        <p:scale>
          <a:sx n="96" d="100"/>
          <a:sy n="96" d="100"/>
        </p:scale>
        <p:origin x="203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666DE-5351-41E6-84FD-08680D6C3331}" type="datetimeFigureOut">
              <a:rPr lang="en-US" smtClean="0"/>
              <a:t>4/12/2016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EF809-F44E-40DB-8C93-A33ED64D136F}" type="slidenum">
              <a:rPr lang="en-US" smtClean="0"/>
              <a:t>‹#›</a:t>
            </a:fld>
            <a:endParaRPr lang="en-US"/>
          </a:p>
        </p:txBody>
      </p:sp>
    </p:spTree>
    <p:extLst>
      <p:ext uri="{BB962C8B-B14F-4D97-AF65-F5344CB8AC3E}">
        <p14:creationId xmlns:p14="http://schemas.microsoft.com/office/powerpoint/2010/main" val="411588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“Hi, my name is …. What do you all think </a:t>
            </a:r>
            <a:r>
              <a:rPr lang="en-US" i="1" baseline="0" dirty="0" smtClean="0"/>
              <a:t>Gatsby</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8C6EF809-F44E-40DB-8C93-A33ED64D136F}" type="slidenum">
              <a:rPr lang="en-US" smtClean="0"/>
              <a:t>1</a:t>
            </a:fld>
            <a:endParaRPr lang="en-US"/>
          </a:p>
        </p:txBody>
      </p:sp>
    </p:spTree>
    <p:extLst>
      <p:ext uri="{BB962C8B-B14F-4D97-AF65-F5344CB8AC3E}">
        <p14:creationId xmlns:p14="http://schemas.microsoft.com/office/powerpoint/2010/main" val="2333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my undergrad, I was an English major and, eventually, a history minor, because I believe that the context and the time that a work is written in is a reflection of the cultural and personal issues that the people in that time were struggling against. I think connecting literature to the context it was made in is what makes a lot of these old, old, old works written by dead people important because it shows us where we came from, especially in Western traditions.</a:t>
            </a:r>
            <a:endParaRPr lang="en-US" dirty="0" smtClean="0"/>
          </a:p>
          <a:p>
            <a:endParaRPr lang="en-US" dirty="0" smtClean="0"/>
          </a:p>
          <a:p>
            <a:r>
              <a:rPr lang="en-US" dirty="0" smtClean="0"/>
              <a:t>Although</a:t>
            </a:r>
            <a:r>
              <a:rPr lang="en-US" baseline="0" dirty="0" smtClean="0"/>
              <a:t> some schools of thought would say the opposite, t</a:t>
            </a:r>
            <a:r>
              <a:rPr lang="en-US" dirty="0" smtClean="0"/>
              <a:t>exts are not made in a vacuum.</a:t>
            </a:r>
            <a:r>
              <a:rPr lang="en-US" baseline="0" dirty="0" smtClean="0"/>
              <a:t> So they are influenced by their environment, whether that includes the historical moment or the author’s psychological and personal life, or all three are up the individual interpretations.</a:t>
            </a:r>
            <a:br>
              <a:rPr lang="en-US" baseline="0" dirty="0" smtClean="0"/>
            </a:br>
            <a:endParaRPr lang="en-US" baseline="0" dirty="0" smtClean="0"/>
          </a:p>
          <a:p>
            <a:r>
              <a:rPr lang="en-US" baseline="0" dirty="0" smtClean="0"/>
              <a:t>They also are influenced by audiences’ environment and backgrounds because effective communication requires successfully getting a message to an audience, and all art, in my opinion, is an act of communication. However, that doesn’t mean that interpretations made by an audience are always intended by the author or artist. This fact does not make the audiences’ interpretations any less valid. In fact, I would argue that the audiences’ interpretation is probably more valid than anything the author intended but didn’t succeed in communication. How the audience relates the texts to their own lives is, of course, more meaningful to them than some long forgotten commentary that the author meant to make.</a:t>
            </a:r>
            <a:endParaRPr lang="en-US" dirty="0"/>
          </a:p>
        </p:txBody>
      </p:sp>
      <p:sp>
        <p:nvSpPr>
          <p:cNvPr id="4" name="Slide Number Placeholder 3"/>
          <p:cNvSpPr>
            <a:spLocks noGrp="1"/>
          </p:cNvSpPr>
          <p:nvPr>
            <p:ph type="sldNum" sz="quarter" idx="10"/>
          </p:nvPr>
        </p:nvSpPr>
        <p:spPr/>
        <p:txBody>
          <a:bodyPr/>
          <a:lstStyle/>
          <a:p>
            <a:fld id="{8C6EF809-F44E-40DB-8C93-A33ED64D136F}" type="slidenum">
              <a:rPr lang="en-US" smtClean="0"/>
              <a:t>2</a:t>
            </a:fld>
            <a:endParaRPr lang="en-US"/>
          </a:p>
        </p:txBody>
      </p:sp>
    </p:spTree>
    <p:extLst>
      <p:ext uri="{BB962C8B-B14F-4D97-AF65-F5344CB8AC3E}">
        <p14:creationId xmlns:p14="http://schemas.microsoft.com/office/powerpoint/2010/main" val="385083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perhaps more problematic for novels about </a:t>
            </a:r>
            <a:r>
              <a:rPr lang="en-US" dirty="0" err="1" smtClean="0"/>
              <a:t>Fitzgeralds</a:t>
            </a:r>
            <a:r>
              <a:rPr lang="en-US" dirty="0" smtClean="0"/>
              <a:t>, the couple did everything with such awful pacing. It’s awe-inspiring that lives can be structured so cruelly. There’s hardly time to anticipate the couple’s success before they succeed, or to enjoy their success before they start going to hell, and there’s no meaningful respite from their hell once they’ve arrived. There they remain (mired in alcoholism, marking time in mental institutions) until they die; young, but not glamorously so—forty-four in F. Scott’s case, forty-seven in Zelda’s” (Fischer).</a:t>
            </a:r>
          </a:p>
          <a:p>
            <a:endParaRPr lang="en-US" dirty="0" smtClean="0"/>
          </a:p>
          <a:p>
            <a:r>
              <a:rPr lang="en-US" dirty="0" smtClean="0"/>
              <a:t>Tumultuous relationship</a:t>
            </a:r>
            <a:r>
              <a:rPr lang="en-US" baseline="0" dirty="0" smtClean="0"/>
              <a:t> – Zelda threw herself down some stairs at a party because she thought Scott was getting too cozy with another female party-goer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“Babylon Revisited”</a:t>
            </a:r>
            <a:endParaRPr lang="en-US" i="1" dirty="0" smtClean="0"/>
          </a:p>
          <a:p>
            <a:r>
              <a:rPr lang="en-US" i="1" dirty="0" smtClean="0"/>
              <a:t>This Side of Paradise</a:t>
            </a:r>
          </a:p>
          <a:p>
            <a:r>
              <a:rPr lang="en-US" i="1" dirty="0" smtClean="0"/>
              <a:t>The</a:t>
            </a:r>
            <a:r>
              <a:rPr lang="en-US" i="1" baseline="0" dirty="0" smtClean="0"/>
              <a:t> Great Gatsby</a:t>
            </a:r>
          </a:p>
          <a:p>
            <a:r>
              <a:rPr lang="en-US" i="1" baseline="0" dirty="0" smtClean="0"/>
              <a:t>The Beautiful and Damned</a:t>
            </a:r>
          </a:p>
          <a:p>
            <a:r>
              <a:rPr lang="en-US" i="1" baseline="0" dirty="0" smtClean="0"/>
              <a:t>Tender is the Night</a:t>
            </a:r>
          </a:p>
          <a:p>
            <a:r>
              <a:rPr lang="en-US" i="1" baseline="0" dirty="0" smtClean="0"/>
              <a:t>The Vegetable</a:t>
            </a:r>
          </a:p>
        </p:txBody>
      </p:sp>
      <p:sp>
        <p:nvSpPr>
          <p:cNvPr id="4" name="Slide Number Placeholder 3"/>
          <p:cNvSpPr>
            <a:spLocks noGrp="1"/>
          </p:cNvSpPr>
          <p:nvPr>
            <p:ph type="sldNum" sz="quarter" idx="10"/>
          </p:nvPr>
        </p:nvSpPr>
        <p:spPr/>
        <p:txBody>
          <a:bodyPr/>
          <a:lstStyle/>
          <a:p>
            <a:fld id="{8C6EF809-F44E-40DB-8C93-A33ED64D136F}" type="slidenum">
              <a:rPr lang="en-US" smtClean="0"/>
              <a:t>3</a:t>
            </a:fld>
            <a:endParaRPr lang="en-US"/>
          </a:p>
        </p:txBody>
      </p:sp>
    </p:spTree>
    <p:extLst>
      <p:ext uri="{BB962C8B-B14F-4D97-AF65-F5344CB8AC3E}">
        <p14:creationId xmlns:p14="http://schemas.microsoft.com/office/powerpoint/2010/main" val="214213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a:t>
            </a:r>
            <a:r>
              <a:rPr lang="en-US" baseline="30000" dirty="0" smtClean="0"/>
              <a:t>nd</a:t>
            </a:r>
            <a:r>
              <a:rPr lang="en-US" dirty="0" smtClean="0"/>
              <a:t> edition did</a:t>
            </a:r>
            <a:r>
              <a:rPr lang="en-US" baseline="0" dirty="0" smtClean="0"/>
              <a:t> not sell out until after Fitzgerald’s death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Hindsight: </a:t>
            </a:r>
            <a:r>
              <a:rPr lang="en-US" i="1" baseline="0" dirty="0" smtClean="0"/>
              <a:t>Gatsby</a:t>
            </a:r>
            <a:r>
              <a:rPr lang="en-US" i="0" baseline="0" dirty="0" smtClean="0"/>
              <a:t>’s “first readers could only see half of the meaning of the book, its entanglement with the facts and contexts of the day, and were blind to its transcendent meanings. We tend now to focus on those universal meanings, letting our myths and misapprehensions about the 1920s take the place of the facts about Fitzgerald’s world. Each moment mistakes the part for the whole, seeing only one side of his book, the other side obscured by the darkness of the era’s own blind spots … But Fitzgerald’s genius was in seeing it whole, in having it both ways, which is what fiction is for: the eternal </a:t>
            </a:r>
            <a:r>
              <a:rPr lang="en-US" i="1" baseline="0" dirty="0" smtClean="0"/>
              <a:t>as if</a:t>
            </a:r>
            <a:r>
              <a:rPr lang="en-US" i="0" baseline="0" dirty="0" smtClean="0"/>
              <a:t>, the world suspended in conditional mood, awaiting its intricate and indeterminate destiny” (</a:t>
            </a:r>
            <a:r>
              <a:rPr lang="en-US" i="0" baseline="0" dirty="0" err="1" smtClean="0"/>
              <a:t>Churchwell</a:t>
            </a:r>
            <a:r>
              <a:rPr lang="en-US" i="0" baseline="0" dirty="0" smtClean="0"/>
              <a:t> 345).</a:t>
            </a:r>
          </a:p>
          <a:p>
            <a:endParaRPr lang="en-US" i="0" baseline="0" dirty="0" smtClean="0"/>
          </a:p>
          <a:p>
            <a:r>
              <a:rPr lang="en-US" i="0" baseline="0" dirty="0" smtClean="0"/>
              <a:t>Those are a lot of important and fancy words, but I think they’re true and can be seen the enduring quality of the work, the fact that were still learning about it in schools and people (like me) still love it so much. Clichés are clichés for a reason, right?</a:t>
            </a:r>
            <a:endParaRPr lang="en-US" dirty="0"/>
          </a:p>
        </p:txBody>
      </p:sp>
      <p:sp>
        <p:nvSpPr>
          <p:cNvPr id="4" name="Slide Number Placeholder 3"/>
          <p:cNvSpPr>
            <a:spLocks noGrp="1"/>
          </p:cNvSpPr>
          <p:nvPr>
            <p:ph type="sldNum" sz="quarter" idx="10"/>
          </p:nvPr>
        </p:nvSpPr>
        <p:spPr/>
        <p:txBody>
          <a:bodyPr/>
          <a:lstStyle/>
          <a:p>
            <a:fld id="{8C6EF809-F44E-40DB-8C93-A33ED64D136F}" type="slidenum">
              <a:rPr lang="en-US" smtClean="0"/>
              <a:t>4</a:t>
            </a:fld>
            <a:endParaRPr lang="en-US"/>
          </a:p>
        </p:txBody>
      </p:sp>
    </p:spTree>
    <p:extLst>
      <p:ext uri="{BB962C8B-B14F-4D97-AF65-F5344CB8AC3E}">
        <p14:creationId xmlns:p14="http://schemas.microsoft.com/office/powerpoint/2010/main" val="84817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Edmund</a:t>
            </a:r>
            <a:r>
              <a:rPr lang="en-US" baseline="0" dirty="0" smtClean="0"/>
              <a:t> Wilson, a well-respected literary critic (and friend to the </a:t>
            </a:r>
            <a:r>
              <a:rPr lang="en-US" baseline="0" dirty="0" err="1" smtClean="0"/>
              <a:t>Fitzgeralds</a:t>
            </a:r>
            <a:r>
              <a:rPr lang="en-US" baseline="0" smtClean="0"/>
              <a:t>), </a:t>
            </a:r>
            <a:r>
              <a:rPr lang="en-US" baseline="0" dirty="0" smtClean="0"/>
              <a:t>added </a:t>
            </a:r>
            <a:r>
              <a:rPr lang="en-US" i="1" baseline="0" dirty="0" smtClean="0"/>
              <a:t>The Great Gatsby</a:t>
            </a:r>
            <a:r>
              <a:rPr lang="en-US" i="0" baseline="0" dirty="0" smtClean="0"/>
              <a:t> to this publication to add length and gravitas</a:t>
            </a:r>
            <a:r>
              <a:rPr lang="en-US" baseline="0" dirty="0" smtClean="0"/>
              <a:t>; Wilson also edited and published </a:t>
            </a:r>
            <a:r>
              <a:rPr lang="en-US" i="1" dirty="0" smtClean="0">
                <a:latin typeface="Agency FB" panose="020B0503020202020204" pitchFamily="34" charset="0"/>
              </a:rPr>
              <a:t>The Crack-Up and Other Essays</a:t>
            </a:r>
            <a:r>
              <a:rPr lang="en-US" i="0" baseline="0" dirty="0" smtClean="0">
                <a:latin typeface="Agency FB" panose="020B0503020202020204" pitchFamily="34" charset="0"/>
              </a:rPr>
              <a:t>, a collection of Fitzgerald’s essays, letters, and selections from his notebooks (</a:t>
            </a:r>
            <a:r>
              <a:rPr lang="en-US" dirty="0" smtClean="0">
                <a:latin typeface="Agency FB" panose="020B0503020202020204" pitchFamily="34" charset="0"/>
              </a:rPr>
              <a:t>1945)</a:t>
            </a:r>
            <a:r>
              <a:rPr lang="en-US" i="0" baseline="0" dirty="0" smtClean="0">
                <a:latin typeface="Agency FB" panose="020B0503020202020204" pitchFamily="34" charset="0"/>
              </a:rPr>
              <a:t>. Other critics began arguing for Fitzgerald’s significance. Lionel Trilling, another eminent critic, declared </a:t>
            </a:r>
            <a:r>
              <a:rPr lang="en-US" i="0" baseline="0" dirty="0" err="1" smtClean="0">
                <a:latin typeface="Agency FB" panose="020B0503020202020204" pitchFamily="34" charset="0"/>
              </a:rPr>
              <a:t>that</a:t>
            </a:r>
            <a:r>
              <a:rPr lang="en-US" i="1" baseline="0" dirty="0" err="1" smtClean="0">
                <a:latin typeface="Agency FB" panose="020B0503020202020204" pitchFamily="34" charset="0"/>
              </a:rPr>
              <a:t>The</a:t>
            </a:r>
            <a:r>
              <a:rPr lang="en-US" i="1" baseline="0" dirty="0" smtClean="0">
                <a:latin typeface="Agency FB" panose="020B0503020202020204" pitchFamily="34" charset="0"/>
              </a:rPr>
              <a:t> Great Gatsby</a:t>
            </a:r>
            <a:r>
              <a:rPr lang="en-US" i="0" baseline="0" dirty="0" smtClean="0">
                <a:latin typeface="Agency FB" panose="020B0503020202020204" pitchFamily="34" charset="0"/>
              </a:rPr>
              <a:t> was still “as fresh as when it first appeared; it has even gained in weight and relevance, which can be said of very few American books of its time” (as </a:t>
            </a:r>
            <a:r>
              <a:rPr lang="en-US" i="0" baseline="0" dirty="0" err="1" smtClean="0">
                <a:latin typeface="Agency FB" panose="020B0503020202020204" pitchFamily="34" charset="0"/>
              </a:rPr>
              <a:t>qtd</a:t>
            </a:r>
            <a:r>
              <a:rPr lang="en-US" i="0" baseline="0" dirty="0" smtClean="0">
                <a:latin typeface="Agency FB" panose="020B0503020202020204" pitchFamily="34" charset="0"/>
              </a:rPr>
              <a:t> </a:t>
            </a:r>
            <a:r>
              <a:rPr lang="en-US" i="0" baseline="0" dirty="0" err="1" smtClean="0">
                <a:latin typeface="Agency FB" panose="020B0503020202020204" pitchFamily="34" charset="0"/>
              </a:rPr>
              <a:t>Churchwell</a:t>
            </a:r>
            <a:r>
              <a:rPr lang="en-US" i="0" baseline="0" dirty="0" smtClean="0">
                <a:latin typeface="Agency FB" panose="020B0503020202020204" pitchFamily="34" charset="0"/>
              </a:rPr>
              <a:t> 341).</a:t>
            </a:r>
            <a:endParaRPr lang="en-US" i="1" dirty="0" smtClean="0">
              <a:latin typeface="Agency FB" panose="020B0503020202020204" pitchFamily="34" charset="0"/>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gency FB" panose="020B0503020202020204" pitchFamily="34" charset="0"/>
              </a:rPr>
              <a:t>“It is not coincidence that </a:t>
            </a:r>
            <a:r>
              <a:rPr lang="en-US" i="1" dirty="0" smtClean="0">
                <a:latin typeface="Agency FB" panose="020B0503020202020204" pitchFamily="34" charset="0"/>
              </a:rPr>
              <a:t>The Great Gatsby</a:t>
            </a:r>
            <a:r>
              <a:rPr lang="en-US" dirty="0" smtClean="0">
                <a:latin typeface="Agency FB" panose="020B0503020202020204" pitchFamily="34" charset="0"/>
              </a:rPr>
              <a:t> began to be widely hailed as a masterpiece in American during the 1950s, as the American dream took hold once more, and the nation</a:t>
            </a:r>
            <a:r>
              <a:rPr lang="en-US" baseline="0" dirty="0" smtClean="0">
                <a:latin typeface="Agency FB" panose="020B0503020202020204" pitchFamily="34" charset="0"/>
              </a:rPr>
              <a:t> was once again absorbed in chasing the green light of economic and material success</a:t>
            </a:r>
            <a:r>
              <a:rPr lang="en-US" dirty="0" smtClean="0">
                <a:latin typeface="Agency FB" panose="020B0503020202020204" pitchFamily="34" charset="0"/>
              </a:rPr>
              <a:t>” (</a:t>
            </a:r>
            <a:r>
              <a:rPr lang="en-US" dirty="0" err="1" smtClean="0">
                <a:latin typeface="Agency FB" panose="020B0503020202020204" pitchFamily="34" charset="0"/>
              </a:rPr>
              <a:t>Churchwell</a:t>
            </a:r>
            <a:r>
              <a:rPr lang="en-US" dirty="0" smtClean="0">
                <a:latin typeface="Agency FB" panose="020B0503020202020204" pitchFamily="34" charset="0"/>
              </a:rPr>
              <a:t> 344) –</a:t>
            </a:r>
            <a:r>
              <a:rPr lang="en-US" baseline="0" dirty="0" smtClean="0">
                <a:latin typeface="Agency FB" panose="020B0503020202020204" pitchFamily="34" charset="0"/>
              </a:rPr>
              <a:t> Maslow’s Hierarchy</a:t>
            </a:r>
            <a:endParaRPr lang="en-US" dirty="0" smtClean="0">
              <a:latin typeface="Agency FB" panose="020B05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8C6EF809-F44E-40DB-8C93-A33ED64D136F}" type="slidenum">
              <a:rPr lang="en-US" smtClean="0"/>
              <a:t>5</a:t>
            </a:fld>
            <a:endParaRPr lang="en-US"/>
          </a:p>
        </p:txBody>
      </p:sp>
    </p:spTree>
    <p:extLst>
      <p:ext uri="{BB962C8B-B14F-4D97-AF65-F5344CB8AC3E}">
        <p14:creationId xmlns:p14="http://schemas.microsoft.com/office/powerpoint/2010/main" val="403334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gency FB" panose="020B0503020202020204" pitchFamily="34" charset="0"/>
              </a:rPr>
              <a:t>A character from </a:t>
            </a:r>
            <a:r>
              <a:rPr lang="en-US" sz="1200" i="1" dirty="0" smtClean="0">
                <a:latin typeface="Agency FB" panose="020B0503020202020204" pitchFamily="34" charset="0"/>
              </a:rPr>
              <a:t>This Side of Paradise</a:t>
            </a:r>
            <a:r>
              <a:rPr lang="en-US" sz="1200" dirty="0" smtClean="0">
                <a:latin typeface="Agency FB" panose="020B0503020202020204" pitchFamily="34" charset="0"/>
              </a:rPr>
              <a:t>; essentially quoting himself</a:t>
            </a:r>
          </a:p>
          <a:p>
            <a:endParaRPr lang="en-US" sz="1200" i="1" dirty="0" smtClean="0">
              <a:latin typeface="Agency FB" panose="020B0503020202020204" pitchFamily="34" charset="0"/>
            </a:endParaRPr>
          </a:p>
          <a:p>
            <a:r>
              <a:rPr lang="en-US" sz="1200" dirty="0" smtClean="0">
                <a:latin typeface="Agency FB" panose="020B0503020202020204" pitchFamily="34" charset="0"/>
              </a:rPr>
              <a:t>“Jump!”</a:t>
            </a:r>
            <a:br>
              <a:rPr lang="en-US" sz="1200" dirty="0" smtClean="0">
                <a:latin typeface="Agency FB" panose="020B0503020202020204" pitchFamily="34" charset="0"/>
              </a:rPr>
            </a:br>
            <a:r>
              <a:rPr lang="en-US" sz="1200" dirty="0" smtClean="0">
                <a:latin typeface="Agency FB" panose="020B0503020202020204" pitchFamily="34" charset="0"/>
              </a:rPr>
              <a:t>“How high?”</a:t>
            </a:r>
            <a:endParaRPr lang="en-US" sz="1100" dirty="0" smtClean="0">
              <a:latin typeface="Agency FB" panose="020B05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8C6EF809-F44E-40DB-8C93-A33ED64D136F}" type="slidenum">
              <a:rPr lang="en-US" smtClean="0"/>
              <a:t>6</a:t>
            </a:fld>
            <a:endParaRPr lang="en-US"/>
          </a:p>
        </p:txBody>
      </p:sp>
    </p:spTree>
    <p:extLst>
      <p:ext uri="{BB962C8B-B14F-4D97-AF65-F5344CB8AC3E}">
        <p14:creationId xmlns:p14="http://schemas.microsoft.com/office/powerpoint/2010/main" val="197020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time</a:t>
            </a:r>
            <a:r>
              <a:rPr lang="en-US" baseline="0" dirty="0" smtClean="0"/>
              <a:t> of huge cultural shifts and changes – very lax driving rules, crazy car accidents due to confusion about road signals and drivers’ training</a:t>
            </a:r>
            <a:endParaRPr lang="en-US" dirty="0" smtClean="0"/>
          </a:p>
          <a:p>
            <a:endParaRPr lang="en-US" dirty="0" smtClean="0"/>
          </a:p>
          <a:p>
            <a:r>
              <a:rPr lang="en-US" dirty="0" smtClean="0"/>
              <a:t>“I graduated from New Haven [reference to Yale?] in 1915, just a quarter</a:t>
            </a:r>
            <a:r>
              <a:rPr lang="en-US" baseline="0" dirty="0" smtClean="0"/>
              <a:t> of a century after my father [25 years], and a little later I participated in that delayed Teutonic migration known as the Great War. I enjoyed the counter raid so thoroughly that I came back restless” (3) – flippant? Reliable narrator?</a:t>
            </a:r>
          </a:p>
          <a:p>
            <a:endParaRPr lang="en-US" baseline="0" dirty="0" smtClean="0"/>
          </a:p>
          <a:p>
            <a:r>
              <a:rPr lang="en-US" baseline="0" dirty="0" smtClean="0"/>
              <a:t>“Bootlegging was … a national joke, if a disreputable one” (</a:t>
            </a:r>
            <a:r>
              <a:rPr lang="en-US" baseline="0" dirty="0" err="1" smtClean="0"/>
              <a:t>Churchwell</a:t>
            </a:r>
            <a:r>
              <a:rPr lang="en-US" baseline="0" dirty="0" smtClean="0"/>
              <a:t> 15).</a:t>
            </a:r>
          </a:p>
          <a:p>
            <a:endParaRPr lang="en-US" baseline="0" dirty="0" smtClean="0"/>
          </a:p>
          <a:p>
            <a:r>
              <a:rPr lang="en-US" baseline="0" dirty="0" smtClean="0"/>
              <a:t>America was finally cultivating a language all their own, unique language, something we’ve been working on since the early 1800s (</a:t>
            </a:r>
            <a:r>
              <a:rPr lang="en-US" baseline="0" dirty="0" err="1" smtClean="0"/>
              <a:t>Churchwell</a:t>
            </a:r>
            <a:r>
              <a:rPr lang="en-US" baseline="0" dirty="0" smtClean="0"/>
              <a:t> 16).</a:t>
            </a:r>
          </a:p>
          <a:p>
            <a:endParaRPr lang="en-US" baseline="0" dirty="0" smtClean="0"/>
          </a:p>
          <a:p>
            <a:r>
              <a:rPr lang="en-US" baseline="0" dirty="0" smtClean="0"/>
              <a:t>Black communities were also experiencing a literary and artistic renaissance, always separate from white circles because racism – Langston Hughes, W.E.B. DuBois, Jean </a:t>
            </a:r>
            <a:r>
              <a:rPr lang="en-US" baseline="0" dirty="0" err="1" smtClean="0"/>
              <a:t>Toomer</a:t>
            </a:r>
            <a:r>
              <a:rPr lang="en-US" baseline="0" dirty="0" smtClean="0"/>
              <a:t> </a:t>
            </a:r>
            <a:r>
              <a:rPr lang="en-US" i="1" baseline="0" dirty="0" smtClean="0"/>
              <a:t>Cane </a:t>
            </a:r>
            <a:r>
              <a:rPr lang="en-US" i="0" baseline="0" dirty="0" smtClean="0"/>
              <a:t>– racism, anti-Semitism </a:t>
            </a:r>
            <a:endParaRPr lang="en-US" baseline="0" dirty="0" smtClean="0"/>
          </a:p>
        </p:txBody>
      </p:sp>
      <p:sp>
        <p:nvSpPr>
          <p:cNvPr id="4" name="Slide Number Placeholder 3"/>
          <p:cNvSpPr>
            <a:spLocks noGrp="1"/>
          </p:cNvSpPr>
          <p:nvPr>
            <p:ph type="sldNum" sz="quarter" idx="10"/>
          </p:nvPr>
        </p:nvSpPr>
        <p:spPr/>
        <p:txBody>
          <a:bodyPr/>
          <a:lstStyle/>
          <a:p>
            <a:fld id="{8C6EF809-F44E-40DB-8C93-A33ED64D136F}" type="slidenum">
              <a:rPr lang="en-US" smtClean="0"/>
              <a:t>7</a:t>
            </a:fld>
            <a:endParaRPr lang="en-US"/>
          </a:p>
        </p:txBody>
      </p:sp>
    </p:spTree>
    <p:extLst>
      <p:ext uri="{BB962C8B-B14F-4D97-AF65-F5344CB8AC3E}">
        <p14:creationId xmlns:p14="http://schemas.microsoft.com/office/powerpoint/2010/main" val="80949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Fitzgerald</a:t>
            </a:r>
            <a:r>
              <a:rPr lang="en-US" baseline="0" dirty="0" smtClean="0"/>
              <a:t> claimed to have coined the term ‘Jazz Age’ in </a:t>
            </a:r>
            <a:r>
              <a:rPr lang="en-US" i="1" baseline="0" dirty="0" smtClean="0"/>
              <a:t>This Side of Paradise</a:t>
            </a:r>
            <a:endParaRPr lang="en-US" i="0" baseline="0"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Adams’s</a:t>
            </a:r>
            <a:r>
              <a:rPr lang="en-US" baseline="0" dirty="0" smtClean="0"/>
              <a:t> </a:t>
            </a:r>
            <a:r>
              <a:rPr lang="en-US" i="1" baseline="0" dirty="0" smtClean="0"/>
              <a:t>Epic</a:t>
            </a:r>
            <a:r>
              <a:rPr lang="en-US" i="0" baseline="0" dirty="0" smtClean="0"/>
              <a:t> spoke of “the American dream of better, richer and happier life for all our citizens of every rank, which is the greatest contribution we have made to the thought and welfare of the world” (as </a:t>
            </a:r>
            <a:r>
              <a:rPr lang="en-US" i="0" baseline="0" dirty="0" err="1" smtClean="0"/>
              <a:t>qtd</a:t>
            </a:r>
            <a:r>
              <a:rPr lang="en-US" i="0" baseline="0" dirty="0" smtClean="0"/>
              <a:t> in </a:t>
            </a:r>
            <a:r>
              <a:rPr lang="en-US" i="0" baseline="0" dirty="0" err="1" smtClean="0"/>
              <a:t>Churchwell</a:t>
            </a:r>
            <a:r>
              <a:rPr lang="en-US" i="0" baseline="0" dirty="0" smtClean="0"/>
              <a:t> 344).</a:t>
            </a:r>
          </a:p>
          <a:p>
            <a:endParaRPr lang="en-US" dirty="0"/>
          </a:p>
        </p:txBody>
      </p:sp>
      <p:sp>
        <p:nvSpPr>
          <p:cNvPr id="4" name="Slide Number Placeholder 3"/>
          <p:cNvSpPr>
            <a:spLocks noGrp="1"/>
          </p:cNvSpPr>
          <p:nvPr>
            <p:ph type="sldNum" sz="quarter" idx="10"/>
          </p:nvPr>
        </p:nvSpPr>
        <p:spPr/>
        <p:txBody>
          <a:bodyPr/>
          <a:lstStyle/>
          <a:p>
            <a:fld id="{8C6EF809-F44E-40DB-8C93-A33ED64D136F}" type="slidenum">
              <a:rPr lang="en-US" smtClean="0"/>
              <a:t>8</a:t>
            </a:fld>
            <a:endParaRPr lang="en-US"/>
          </a:p>
        </p:txBody>
      </p:sp>
    </p:spTree>
    <p:extLst>
      <p:ext uri="{BB962C8B-B14F-4D97-AF65-F5344CB8AC3E}">
        <p14:creationId xmlns:p14="http://schemas.microsoft.com/office/powerpoint/2010/main" val="193312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interest</a:t>
            </a:r>
            <a:r>
              <a:rPr lang="en-US" baseline="0" dirty="0" smtClean="0"/>
              <a:t> is what draws readers and people in – Humans of New York</a:t>
            </a:r>
            <a:endParaRPr lang="en-US" dirty="0"/>
          </a:p>
        </p:txBody>
      </p:sp>
      <p:sp>
        <p:nvSpPr>
          <p:cNvPr id="4" name="Slide Number Placeholder 3"/>
          <p:cNvSpPr>
            <a:spLocks noGrp="1"/>
          </p:cNvSpPr>
          <p:nvPr>
            <p:ph type="sldNum" sz="quarter" idx="10"/>
          </p:nvPr>
        </p:nvSpPr>
        <p:spPr/>
        <p:txBody>
          <a:bodyPr/>
          <a:lstStyle/>
          <a:p>
            <a:fld id="{8C6EF809-F44E-40DB-8C93-A33ED64D136F}" type="slidenum">
              <a:rPr lang="en-US" smtClean="0"/>
              <a:t>10</a:t>
            </a:fld>
            <a:endParaRPr lang="en-US"/>
          </a:p>
        </p:txBody>
      </p:sp>
    </p:spTree>
    <p:extLst>
      <p:ext uri="{BB962C8B-B14F-4D97-AF65-F5344CB8AC3E}">
        <p14:creationId xmlns:p14="http://schemas.microsoft.com/office/powerpoint/2010/main" val="419156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8C82A0-CAA8-4353-8E41-75EEA1D5C3C6}"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27618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C82A0-CAA8-4353-8E41-75EEA1D5C3C6}"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186062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C82A0-CAA8-4353-8E41-75EEA1D5C3C6}"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378599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C82A0-CAA8-4353-8E41-75EEA1D5C3C6}"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40930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C82A0-CAA8-4353-8E41-75EEA1D5C3C6}"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343827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8C82A0-CAA8-4353-8E41-75EEA1D5C3C6}"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62238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8C82A0-CAA8-4353-8E41-75EEA1D5C3C6}"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113381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8C82A0-CAA8-4353-8E41-75EEA1D5C3C6}"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390200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C82A0-CAA8-4353-8E41-75EEA1D5C3C6}"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241073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C82A0-CAA8-4353-8E41-75EEA1D5C3C6}"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347898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C82A0-CAA8-4353-8E41-75EEA1D5C3C6}"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B7EF-B63F-4913-B19A-3F0AC33DA741}" type="slidenum">
              <a:rPr lang="en-US" smtClean="0"/>
              <a:t>‹#›</a:t>
            </a:fld>
            <a:endParaRPr lang="en-US"/>
          </a:p>
        </p:txBody>
      </p:sp>
    </p:spTree>
    <p:extLst>
      <p:ext uri="{BB962C8B-B14F-4D97-AF65-F5344CB8AC3E}">
        <p14:creationId xmlns:p14="http://schemas.microsoft.com/office/powerpoint/2010/main" val="134059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C82A0-CAA8-4353-8E41-75EEA1D5C3C6}" type="datetimeFigureOut">
              <a:rPr lang="en-US" smtClean="0"/>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B7EF-B63F-4913-B19A-3F0AC33DA741}" type="slidenum">
              <a:rPr lang="en-US" smtClean="0"/>
              <a:t>‹#›</a:t>
            </a:fld>
            <a:endParaRPr lang="en-US"/>
          </a:p>
        </p:txBody>
      </p:sp>
    </p:spTree>
    <p:extLst>
      <p:ext uri="{BB962C8B-B14F-4D97-AF65-F5344CB8AC3E}">
        <p14:creationId xmlns:p14="http://schemas.microsoft.com/office/powerpoint/2010/main" val="159221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gif"/><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jp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l="23634" t="5366" r="25172" b="9048"/>
          <a:stretch/>
        </p:blipFill>
        <p:spPr>
          <a:xfrm>
            <a:off x="0" y="-76200"/>
            <a:ext cx="9144000" cy="6934200"/>
          </a:xfrm>
          <a:prstGeom prst="rect">
            <a:avLst/>
          </a:prstGeom>
          <a:effectLst>
            <a:glow rad="406400">
              <a:srgbClr val="FFC000">
                <a:alpha val="40000"/>
              </a:srgbClr>
            </a:glow>
            <a:softEdge rad="635000"/>
          </a:effectLst>
          <a:scene3d>
            <a:camera prst="orthographicFront"/>
            <a:lightRig rig="threePt" dir="t"/>
          </a:scene3d>
          <a:sp3d>
            <a:bevelT prst="angle"/>
          </a:sp3d>
        </p:spPr>
      </p:pic>
    </p:spTree>
    <p:extLst>
      <p:ext uri="{BB962C8B-B14F-4D97-AF65-F5344CB8AC3E}">
        <p14:creationId xmlns:p14="http://schemas.microsoft.com/office/powerpoint/2010/main" val="586987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5400" dirty="0" smtClean="0">
                <a:latin typeface="Agency FB" panose="020B0503020202020204" pitchFamily="34" charset="0"/>
              </a:rPr>
              <a:t>History in Fiction</a:t>
            </a:r>
            <a:endParaRPr lang="en-US" sz="5400" dirty="0">
              <a:latin typeface="Agency FB" panose="020B0503020202020204" pitchFamily="34" charset="0"/>
            </a:endParaRPr>
          </a:p>
        </p:txBody>
      </p:sp>
      <p:sp>
        <p:nvSpPr>
          <p:cNvPr id="4" name="Content Placeholder 3"/>
          <p:cNvSpPr>
            <a:spLocks noGrp="1"/>
          </p:cNvSpPr>
          <p:nvPr>
            <p:ph idx="1"/>
          </p:nvPr>
        </p:nvSpPr>
        <p:spPr>
          <a:xfrm>
            <a:off x="457200" y="1447800"/>
            <a:ext cx="8153400" cy="2435086"/>
          </a:xfrm>
        </p:spPr>
        <p:txBody>
          <a:bodyPr>
            <a:normAutofit fontScale="77500" lnSpcReduction="20000"/>
          </a:bodyPr>
          <a:lstStyle/>
          <a:p>
            <a:r>
              <a:rPr lang="en-US" dirty="0" smtClean="0">
                <a:latin typeface="Agency FB" panose="020B0503020202020204" pitchFamily="34" charset="0"/>
              </a:rPr>
              <a:t>Works of fiction help history come alive in a way that a timeline or a straight recounting of alleged events cannot.</a:t>
            </a:r>
          </a:p>
          <a:p>
            <a:r>
              <a:rPr lang="en-US" dirty="0" smtClean="0">
                <a:latin typeface="Agency FB" panose="020B0503020202020204" pitchFamily="34" charset="0"/>
              </a:rPr>
              <a:t>“…the vicarious pleasure of Fitzgerald’s words and images remains: the ornate rooms, glowing to receive a thousand guests …. </a:t>
            </a:r>
            <a:r>
              <a:rPr lang="en-US" i="1" dirty="0" smtClean="0">
                <a:latin typeface="Agency FB" panose="020B0503020202020204" pitchFamily="34" charset="0"/>
              </a:rPr>
              <a:t>Gatsby</a:t>
            </a:r>
            <a:r>
              <a:rPr lang="en-US" dirty="0" smtClean="0">
                <a:latin typeface="Agency FB" panose="020B0503020202020204" pitchFamily="34" charset="0"/>
              </a:rPr>
              <a:t> delights so many readers in part because it is a book of symbolic senses, carefully designed to make the pleasure we imagine palpable” (</a:t>
            </a:r>
            <a:r>
              <a:rPr lang="en-US" dirty="0" err="1" smtClean="0">
                <a:latin typeface="Agency FB" panose="020B0503020202020204" pitchFamily="34" charset="0"/>
              </a:rPr>
              <a:t>Churchwell</a:t>
            </a:r>
            <a:r>
              <a:rPr lang="en-US" dirty="0" smtClean="0">
                <a:latin typeface="Agency FB" panose="020B0503020202020204" pitchFamily="34" charset="0"/>
              </a:rPr>
              <a:t> 72)</a:t>
            </a:r>
            <a:endParaRPr lang="en-US" dirty="0">
              <a:latin typeface="Agency FB" panose="020B0503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581400"/>
            <a:ext cx="7848600" cy="2857500"/>
          </a:xfrm>
          <a:prstGeom prst="rect">
            <a:avLst/>
          </a:prstGeom>
        </p:spPr>
      </p:pic>
    </p:spTree>
    <p:extLst>
      <p:ext uri="{BB962C8B-B14F-4D97-AF65-F5344CB8AC3E}">
        <p14:creationId xmlns:p14="http://schemas.microsoft.com/office/powerpoint/2010/main" val="22967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5" name="Title 4"/>
          <p:cNvSpPr>
            <a:spLocks noGrp="1"/>
          </p:cNvSpPr>
          <p:nvPr>
            <p:ph type="title"/>
          </p:nvPr>
        </p:nvSpPr>
        <p:spPr/>
        <p:txBody>
          <a:bodyPr>
            <a:normAutofit/>
          </a:bodyPr>
          <a:lstStyle/>
          <a:p>
            <a:r>
              <a:rPr lang="en-US" sz="5400" dirty="0" smtClean="0">
                <a:latin typeface="Agency FB" panose="020B0503020202020204" pitchFamily="34" charset="0"/>
              </a:rPr>
              <a:t>History in Fiction</a:t>
            </a:r>
            <a:endParaRPr lang="en-US" sz="5400" dirty="0">
              <a:latin typeface="Agency FB" panose="020B0503020202020204" pitchFamily="34" charset="0"/>
            </a:endParaRPr>
          </a:p>
        </p:txBody>
      </p:sp>
      <p:sp>
        <p:nvSpPr>
          <p:cNvPr id="7" name="Content Placeholder 2"/>
          <p:cNvSpPr>
            <a:spLocks noGrp="1"/>
          </p:cNvSpPr>
          <p:nvPr>
            <p:ph idx="1"/>
          </p:nvPr>
        </p:nvSpPr>
        <p:spPr>
          <a:xfrm>
            <a:off x="457200" y="1600200"/>
            <a:ext cx="8229600" cy="4800600"/>
          </a:xfrm>
        </p:spPr>
        <p:txBody>
          <a:bodyPr>
            <a:normAutofit fontScale="77500" lnSpcReduction="20000"/>
          </a:bodyPr>
          <a:lstStyle/>
          <a:p>
            <a:r>
              <a:rPr lang="en-US" dirty="0">
                <a:latin typeface="Agency FB" panose="020B0503020202020204" pitchFamily="34" charset="0"/>
              </a:rPr>
              <a:t>East Egg vs West Egg – Old $$$ vs New $$$ - class distinction in a supposedly classless </a:t>
            </a:r>
            <a:r>
              <a:rPr lang="en-US" dirty="0" smtClean="0">
                <a:latin typeface="Agency FB" panose="020B0503020202020204" pitchFamily="34" charset="0"/>
              </a:rPr>
              <a:t>society -</a:t>
            </a:r>
            <a:endParaRPr lang="en-US" dirty="0" smtClean="0">
              <a:latin typeface="Agency FB" panose="020B0503020202020204" pitchFamily="34" charset="0"/>
            </a:endParaRPr>
          </a:p>
          <a:p>
            <a:r>
              <a:rPr lang="en-US" dirty="0" smtClean="0">
                <a:latin typeface="Agency FB" panose="020B0503020202020204" pitchFamily="34" charset="0"/>
              </a:rPr>
              <a:t>“It was hard to realize that a man in my own generation was wealthy enough to do that”(6).</a:t>
            </a:r>
          </a:p>
          <a:p>
            <a:r>
              <a:rPr lang="en-US" dirty="0" smtClean="0">
                <a:latin typeface="Agency FB" panose="020B0503020202020204" pitchFamily="34" charset="0"/>
              </a:rPr>
              <a:t>“Have you read ‘The Rise of the Colored Empires’ by this man Goddard?” (12).</a:t>
            </a:r>
          </a:p>
          <a:p>
            <a:r>
              <a:rPr lang="en-US" i="1" dirty="0" smtClean="0">
                <a:latin typeface="Agency FB" panose="020B0503020202020204" pitchFamily="34" charset="0"/>
              </a:rPr>
              <a:t>Jazz History of the World; Simon Called Peter</a:t>
            </a:r>
            <a:r>
              <a:rPr lang="en-US" dirty="0" smtClean="0">
                <a:latin typeface="Agency FB" panose="020B0503020202020204" pitchFamily="34" charset="0"/>
              </a:rPr>
              <a:t>; </a:t>
            </a:r>
            <a:r>
              <a:rPr lang="en-US" i="1" dirty="0" smtClean="0">
                <a:latin typeface="Agency FB" panose="020B0503020202020204" pitchFamily="34" charset="0"/>
              </a:rPr>
              <a:t>Three </a:t>
            </a:r>
            <a:r>
              <a:rPr lang="en-US" i="1" dirty="0" err="1" smtClean="0">
                <a:latin typeface="Agency FB" panose="020B0503020202020204" pitchFamily="34" charset="0"/>
              </a:rPr>
              <a:t>O’Clock</a:t>
            </a:r>
            <a:r>
              <a:rPr lang="en-US" i="1" dirty="0" smtClean="0">
                <a:latin typeface="Agency FB" panose="020B0503020202020204" pitchFamily="34" charset="0"/>
              </a:rPr>
              <a:t> in the Morning; The Love Nest</a:t>
            </a:r>
            <a:endParaRPr lang="en-US" dirty="0" smtClean="0">
              <a:latin typeface="Agency FB" panose="020B0503020202020204" pitchFamily="34" charset="0"/>
            </a:endParaRPr>
          </a:p>
          <a:p>
            <a:r>
              <a:rPr lang="en-US" dirty="0" smtClean="0">
                <a:latin typeface="Agency FB" panose="020B0503020202020204" pitchFamily="34" charset="0"/>
              </a:rPr>
              <a:t>“They were careless people, Tom and Daisy—they smashed up things and creatures and then retreated back into their money or their vast carelessness, or whatever it was that kept them together, and let other people clean up the mess they had made….” (179).</a:t>
            </a:r>
          </a:p>
          <a:p>
            <a:r>
              <a:rPr lang="en-US" dirty="0" smtClean="0">
                <a:latin typeface="Agency FB" panose="020B0503020202020204" pitchFamily="34" charset="0"/>
              </a:rPr>
              <a:t>“… I became aware of the old island here that flowered once for Dutch sailors’ eyes—a fresh, green breast of the new world …” (180).</a:t>
            </a:r>
          </a:p>
          <a:p>
            <a:endParaRPr lang="en-US" dirty="0" smtClean="0">
              <a:latin typeface="Agency FB" panose="020B0503020202020204" pitchFamily="34" charset="0"/>
            </a:endParaRPr>
          </a:p>
          <a:p>
            <a:endParaRPr lang="en-US" dirty="0">
              <a:latin typeface="Agency FB" panose="020B0503020202020204" pitchFamily="34" charset="0"/>
            </a:endParaRPr>
          </a:p>
        </p:txBody>
      </p:sp>
    </p:spTree>
    <p:extLst>
      <p:ext uri="{BB962C8B-B14F-4D97-AF65-F5344CB8AC3E}">
        <p14:creationId xmlns:p14="http://schemas.microsoft.com/office/powerpoint/2010/main" val="88055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5" name="Title 4"/>
          <p:cNvSpPr>
            <a:spLocks noGrp="1"/>
          </p:cNvSpPr>
          <p:nvPr>
            <p:ph type="title"/>
          </p:nvPr>
        </p:nvSpPr>
        <p:spPr/>
        <p:txBody>
          <a:bodyPr>
            <a:normAutofit/>
          </a:bodyPr>
          <a:lstStyle/>
          <a:p>
            <a:r>
              <a:rPr lang="en-US" sz="5400" dirty="0">
                <a:latin typeface="Agency FB" panose="020B0503020202020204" pitchFamily="34" charset="0"/>
              </a:rPr>
              <a:t>History in Fiction</a:t>
            </a:r>
            <a:endParaRPr lang="en-US" sz="5400" dirty="0"/>
          </a:p>
        </p:txBody>
      </p:sp>
      <p:sp>
        <p:nvSpPr>
          <p:cNvPr id="6" name="Content Placeholder 5"/>
          <p:cNvSpPr>
            <a:spLocks noGrp="1"/>
          </p:cNvSpPr>
          <p:nvPr>
            <p:ph idx="1"/>
          </p:nvPr>
        </p:nvSpPr>
        <p:spPr>
          <a:xfrm>
            <a:off x="1143000" y="1752600"/>
            <a:ext cx="7048500" cy="3886200"/>
          </a:xfrm>
          <a:solidFill>
            <a:schemeClr val="tx1"/>
          </a:solidFill>
          <a:effectLst>
            <a:softEdge rad="63500"/>
          </a:effectLst>
        </p:spPr>
        <p:txBody>
          <a:bodyPr>
            <a:normAutofit fontScale="85000" lnSpcReduction="10000"/>
          </a:bodyPr>
          <a:lstStyle/>
          <a:p>
            <a:pPr marL="0" indent="0">
              <a:buNone/>
            </a:pPr>
            <a:endParaRPr lang="en-US" sz="1600" dirty="0" smtClean="0">
              <a:solidFill>
                <a:schemeClr val="bg1"/>
              </a:solidFill>
              <a:latin typeface="Agency FB" panose="020B0503020202020204" pitchFamily="34" charset="0"/>
            </a:endParaRPr>
          </a:p>
          <a:p>
            <a:pPr marL="0" indent="0">
              <a:buNone/>
            </a:pPr>
            <a:r>
              <a:rPr lang="en-US" dirty="0" smtClean="0">
                <a:solidFill>
                  <a:schemeClr val="bg1"/>
                </a:solidFill>
                <a:latin typeface="Agency FB" panose="020B0503020202020204" pitchFamily="34" charset="0"/>
              </a:rPr>
              <a:t>“</a:t>
            </a:r>
            <a:r>
              <a:rPr lang="en-US" dirty="0">
                <a:solidFill>
                  <a:schemeClr val="bg1"/>
                </a:solidFill>
                <a:latin typeface="Agency FB" panose="020B0503020202020204" pitchFamily="34" charset="0"/>
              </a:rPr>
              <a:t>Gatsby is a modern Faust, who makes a fortune and in the process loses what once would have been called his soul.</a:t>
            </a:r>
          </a:p>
          <a:p>
            <a:pPr marL="0" indent="0">
              <a:buNone/>
            </a:pPr>
            <a:endParaRPr lang="en-US" dirty="0">
              <a:solidFill>
                <a:schemeClr val="bg1"/>
              </a:solidFill>
              <a:latin typeface="Agency FB" panose="020B0503020202020204" pitchFamily="34" charset="0"/>
            </a:endParaRPr>
          </a:p>
          <a:p>
            <a:pPr marL="0" indent="0">
              <a:buNone/>
            </a:pPr>
            <a:r>
              <a:rPr lang="en-US" dirty="0">
                <a:solidFill>
                  <a:schemeClr val="bg1"/>
                </a:solidFill>
                <a:latin typeface="Agency FB" panose="020B0503020202020204" pitchFamily="34" charset="0"/>
              </a:rPr>
              <a:t>The distortion is not just of vision, but of visionaries. America was inventing a country that would be unable to distinguish wonder from wealth, while telling itself that every day, in every way, it was growing better and better.”</a:t>
            </a:r>
          </a:p>
          <a:p>
            <a:pPr marL="0" indent="0" algn="r">
              <a:buNone/>
            </a:pPr>
            <a:r>
              <a:rPr lang="en-US" dirty="0">
                <a:solidFill>
                  <a:schemeClr val="bg1"/>
                </a:solidFill>
                <a:latin typeface="Agency FB" panose="020B0503020202020204" pitchFamily="34" charset="0"/>
              </a:rPr>
              <a:t>	</a:t>
            </a:r>
            <a:r>
              <a:rPr lang="en-US" sz="2200" dirty="0">
                <a:solidFill>
                  <a:schemeClr val="bg1"/>
                </a:solidFill>
                <a:latin typeface="Agency FB" panose="020B0503020202020204" pitchFamily="34" charset="0"/>
              </a:rPr>
              <a:t>-Sarah </a:t>
            </a:r>
            <a:r>
              <a:rPr lang="en-US" sz="2200" dirty="0" err="1">
                <a:solidFill>
                  <a:schemeClr val="bg1"/>
                </a:solidFill>
                <a:latin typeface="Agency FB" panose="020B0503020202020204" pitchFamily="34" charset="0"/>
              </a:rPr>
              <a:t>Churchwell</a:t>
            </a:r>
            <a:r>
              <a:rPr lang="en-US" sz="2200" dirty="0">
                <a:solidFill>
                  <a:schemeClr val="bg1"/>
                </a:solidFill>
                <a:latin typeface="Agency FB" panose="020B0503020202020204" pitchFamily="34" charset="0"/>
              </a:rPr>
              <a:t>, 304</a:t>
            </a:r>
          </a:p>
          <a:p>
            <a:pPr marL="0" indent="0">
              <a:buNone/>
            </a:pPr>
            <a:endParaRPr lang="en-US" dirty="0"/>
          </a:p>
        </p:txBody>
      </p:sp>
    </p:spTree>
    <p:extLst>
      <p:ext uri="{BB962C8B-B14F-4D97-AF65-F5344CB8AC3E}">
        <p14:creationId xmlns:p14="http://schemas.microsoft.com/office/powerpoint/2010/main" val="30456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5400" dirty="0" smtClean="0">
                <a:latin typeface="Agency FB" panose="020B0503020202020204" pitchFamily="34" charset="0"/>
              </a:rPr>
              <a:t>Personally…</a:t>
            </a:r>
            <a:endParaRPr lang="en-US" sz="5400" dirty="0">
              <a:latin typeface="Agency FB" panose="020B0503020202020204" pitchFamily="34" charset="0"/>
            </a:endParaRPr>
          </a:p>
        </p:txBody>
      </p:sp>
      <p:sp>
        <p:nvSpPr>
          <p:cNvPr id="3" name="Content Placeholder 2"/>
          <p:cNvSpPr>
            <a:spLocks noGrp="1"/>
          </p:cNvSpPr>
          <p:nvPr>
            <p:ph sz="half" idx="1"/>
          </p:nvPr>
        </p:nvSpPr>
        <p:spPr>
          <a:xfrm>
            <a:off x="457200" y="1828800"/>
            <a:ext cx="4038600" cy="4525963"/>
          </a:xfrm>
        </p:spPr>
        <p:txBody>
          <a:bodyPr>
            <a:normAutofit lnSpcReduction="10000"/>
          </a:bodyPr>
          <a:lstStyle/>
          <a:p>
            <a:r>
              <a:rPr lang="en-US" dirty="0" smtClean="0">
                <a:latin typeface="Agency FB" panose="020B0503020202020204" pitchFamily="34" charset="0"/>
              </a:rPr>
              <a:t>5 Film Adaptations</a:t>
            </a:r>
          </a:p>
          <a:p>
            <a:r>
              <a:rPr lang="en-US" dirty="0" smtClean="0">
                <a:latin typeface="Agency FB" panose="020B0503020202020204" pitchFamily="34" charset="0"/>
              </a:rPr>
              <a:t>Timeless Questions</a:t>
            </a:r>
          </a:p>
          <a:p>
            <a:pPr lvl="1"/>
            <a:r>
              <a:rPr lang="en-US" dirty="0" smtClean="0">
                <a:latin typeface="Agency FB" panose="020B0503020202020204" pitchFamily="34" charset="0"/>
              </a:rPr>
              <a:t>The American Dream?</a:t>
            </a:r>
          </a:p>
          <a:p>
            <a:pPr lvl="1"/>
            <a:r>
              <a:rPr lang="en-US" dirty="0" smtClean="0">
                <a:latin typeface="Agency FB" panose="020B0503020202020204" pitchFamily="34" charset="0"/>
              </a:rPr>
              <a:t>Reliable Narrator?</a:t>
            </a:r>
          </a:p>
          <a:p>
            <a:r>
              <a:rPr lang="en-US" dirty="0" smtClean="0">
                <a:latin typeface="Agency FB" panose="020B0503020202020204" pitchFamily="34" charset="0"/>
              </a:rPr>
              <a:t>Beautiful, sparing language and imagery</a:t>
            </a:r>
          </a:p>
          <a:p>
            <a:r>
              <a:rPr lang="en-US" dirty="0" smtClean="0">
                <a:latin typeface="Agency FB" panose="020B0503020202020204" pitchFamily="34" charset="0"/>
              </a:rPr>
              <a:t>Mirrors some of our current cultural issues</a:t>
            </a:r>
          </a:p>
          <a:p>
            <a:r>
              <a:rPr lang="en-US" dirty="0" smtClean="0">
                <a:latin typeface="Agency FB" panose="020B0503020202020204" pitchFamily="34" charset="0"/>
              </a:rPr>
              <a:t>Hopeful, if sad</a:t>
            </a:r>
          </a:p>
          <a:p>
            <a:pPr marL="457200" lvl="1" indent="0">
              <a:buNone/>
            </a:pPr>
            <a:r>
              <a:rPr lang="en-US" dirty="0" smtClean="0">
                <a:latin typeface="Agency FB" panose="020B0503020202020204" pitchFamily="34" charset="0"/>
              </a:rPr>
              <a:t>- http</a:t>
            </a:r>
            <a:r>
              <a:rPr lang="en-US" dirty="0">
                <a:latin typeface="Agency FB" panose="020B0503020202020204" pitchFamily="34" charset="0"/>
              </a:rPr>
              <a:t>://tinyurl.com/zcmjkw2</a:t>
            </a:r>
            <a:endParaRPr lang="en-US" dirty="0" smtClean="0">
              <a:latin typeface="Agency FB" panose="020B0503020202020204" pitchFamily="34" charset="0"/>
            </a:endParaRPr>
          </a:p>
          <a:p>
            <a:endParaRPr lang="en-US" dirty="0" smtClean="0">
              <a:latin typeface="Agency FB" panose="020B0503020202020204" pitchFamily="34" charset="0"/>
            </a:endParaRPr>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92338" y="1828800"/>
            <a:ext cx="4194462" cy="4452583"/>
          </a:xfrm>
        </p:spPr>
      </p:pic>
    </p:spTree>
    <p:extLst>
      <p:ext uri="{BB962C8B-B14F-4D97-AF65-F5344CB8AC3E}">
        <p14:creationId xmlns:p14="http://schemas.microsoft.com/office/powerpoint/2010/main" val="111203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6" name="Content Placeholder 5"/>
          <p:cNvSpPr>
            <a:spLocks noGrp="1"/>
          </p:cNvSpPr>
          <p:nvPr>
            <p:ph idx="1"/>
          </p:nvPr>
        </p:nvSpPr>
        <p:spPr>
          <a:xfrm>
            <a:off x="76200" y="228600"/>
            <a:ext cx="8991600" cy="6705600"/>
          </a:xfrm>
        </p:spPr>
        <p:txBody>
          <a:bodyPr>
            <a:normAutofit fontScale="47500" lnSpcReduction="20000"/>
          </a:bodyPr>
          <a:lstStyle/>
          <a:p>
            <a:pPr marL="0" indent="0">
              <a:buNone/>
            </a:pPr>
            <a:r>
              <a:rPr lang="en-US" sz="6500" dirty="0" smtClean="0">
                <a:latin typeface="Agency FB" panose="020B0503020202020204" pitchFamily="34" charset="0"/>
              </a:rPr>
              <a:t>“Jay </a:t>
            </a:r>
            <a:r>
              <a:rPr lang="en-US" sz="6500" dirty="0">
                <a:latin typeface="Agency FB" panose="020B0503020202020204" pitchFamily="34" charset="0"/>
              </a:rPr>
              <a:t>Gatsby's world-weary idealist, who knows how messed up life can be but still soldiers on in pursuit of his ideals, is the great American type. It showed up again in Rick Blaine of ''Casablanca,'' who seemed to have bitterly put himself on the sidelines but ultimately couldn't stop himself from doing his part for the anti-Nazi cause</a:t>
            </a:r>
            <a:r>
              <a:rPr lang="en-US" sz="6500" dirty="0" smtClean="0">
                <a:latin typeface="Agency FB" panose="020B0503020202020204" pitchFamily="34" charset="0"/>
              </a:rPr>
              <a:t>.</a:t>
            </a:r>
          </a:p>
          <a:p>
            <a:pPr marL="0" indent="0">
              <a:buNone/>
            </a:pPr>
            <a:endParaRPr lang="en-US" sz="6500" dirty="0">
              <a:latin typeface="Agency FB" panose="020B0503020202020204" pitchFamily="34" charset="0"/>
            </a:endParaRPr>
          </a:p>
          <a:p>
            <a:pPr marL="0" indent="0">
              <a:buNone/>
            </a:pPr>
            <a:r>
              <a:rPr lang="en-US" sz="6500" dirty="0">
                <a:latin typeface="Agency FB" panose="020B0503020202020204" pitchFamily="34" charset="0"/>
              </a:rPr>
              <a:t>And it is the United States today. We are a land of Enron and Global Crossing, and of the reformist impulse to rewrite our securities and pension laws. We have the corruption of the campaign finance system and Beltway lobbying, and a new campaign finance law, passed to try to clean it up. And we are the nation that after the debacles of Vietnam and Somalia, still views itself as having a calling to wage war on terrorism worldwide. Americans have some of Holden Caulfield's allergy to phoniness, and of Atticus Finch's </a:t>
            </a:r>
            <a:r>
              <a:rPr lang="en-US" sz="6500" dirty="0" err="1">
                <a:latin typeface="Agency FB" panose="020B0503020202020204" pitchFamily="34" charset="0"/>
              </a:rPr>
              <a:t>unidimensional</a:t>
            </a:r>
            <a:r>
              <a:rPr lang="en-US" sz="6500" dirty="0">
                <a:latin typeface="Agency FB" panose="020B0503020202020204" pitchFamily="34" charset="0"/>
              </a:rPr>
              <a:t> moral fervor. But mainly we are Gatsby, flawed in a flawed world, but unable to resist the pull of the green light</a:t>
            </a:r>
            <a:r>
              <a:rPr lang="en-US" sz="6500" dirty="0" smtClean="0">
                <a:latin typeface="Agency FB" panose="020B0503020202020204" pitchFamily="34" charset="0"/>
              </a:rPr>
              <a:t>.”</a:t>
            </a:r>
          </a:p>
          <a:p>
            <a:pPr marL="0" indent="0" algn="r">
              <a:buNone/>
            </a:pPr>
            <a:r>
              <a:rPr lang="en-US" dirty="0">
                <a:latin typeface="Agency FB" panose="020B0503020202020204" pitchFamily="34" charset="0"/>
              </a:rPr>
              <a:t>	</a:t>
            </a:r>
            <a:r>
              <a:rPr lang="en-US" dirty="0" smtClean="0">
                <a:latin typeface="Agency FB" panose="020B0503020202020204" pitchFamily="34" charset="0"/>
              </a:rPr>
              <a:t>						-Adam Cohen (2002)</a:t>
            </a:r>
            <a:endParaRPr lang="en-US" dirty="0">
              <a:latin typeface="Agency FB" panose="020B0503020202020204" pitchFamily="34" charset="0"/>
            </a:endParaRPr>
          </a:p>
          <a:p>
            <a:pPr marL="0" indent="0">
              <a:buNone/>
            </a:pPr>
            <a:endParaRPr lang="en-US" dirty="0">
              <a:latin typeface="Agency FB" panose="020B0503020202020204" pitchFamily="34" charset="0"/>
            </a:endParaRPr>
          </a:p>
        </p:txBody>
      </p:sp>
    </p:spTree>
    <p:extLst>
      <p:ext uri="{BB962C8B-B14F-4D97-AF65-F5344CB8AC3E}">
        <p14:creationId xmlns:p14="http://schemas.microsoft.com/office/powerpoint/2010/main" val="3908906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lstStyle/>
          <a:p>
            <a:r>
              <a:rPr lang="en-US" b="1" dirty="0" smtClean="0">
                <a:latin typeface="Agency FB" panose="020B0503020202020204" pitchFamily="34" charset="0"/>
              </a:rPr>
              <a:t>Works Consulted</a:t>
            </a:r>
            <a:endParaRPr lang="en-US" b="1" dirty="0">
              <a:latin typeface="Agency FB" panose="020B0503020202020204" pitchFamily="34" charset="0"/>
            </a:endParaRPr>
          </a:p>
        </p:txBody>
      </p:sp>
      <p:sp>
        <p:nvSpPr>
          <p:cNvPr id="3" name="Content Placeholder 2"/>
          <p:cNvSpPr>
            <a:spLocks noGrp="1"/>
          </p:cNvSpPr>
          <p:nvPr>
            <p:ph idx="1"/>
          </p:nvPr>
        </p:nvSpPr>
        <p:spPr>
          <a:xfrm>
            <a:off x="457200" y="1417637"/>
            <a:ext cx="8229600" cy="4525963"/>
          </a:xfrm>
        </p:spPr>
        <p:txBody>
          <a:bodyPr>
            <a:noAutofit/>
          </a:bodyPr>
          <a:lstStyle/>
          <a:p>
            <a:pPr marL="457200" indent="-457200">
              <a:buNone/>
            </a:pPr>
            <a:r>
              <a:rPr lang="en-US" sz="2000" dirty="0" smtClean="0">
                <a:latin typeface="Agency FB" panose="020B0503020202020204" pitchFamily="34" charset="0"/>
              </a:rPr>
              <a:t>Brown, Amanda Christy, and Katherine </a:t>
            </a:r>
            <a:r>
              <a:rPr lang="en-US" sz="2000" dirty="0" err="1" smtClean="0">
                <a:latin typeface="Agency FB" panose="020B0503020202020204" pitchFamily="34" charset="0"/>
              </a:rPr>
              <a:t>Schulten</a:t>
            </a:r>
            <a:r>
              <a:rPr lang="en-US" sz="2000" dirty="0" smtClean="0">
                <a:latin typeface="Agency FB" panose="020B0503020202020204" pitchFamily="34" charset="0"/>
              </a:rPr>
              <a:t>. "Teaching 'The Great Gatsby' With The New York Times." </a:t>
            </a:r>
            <a:r>
              <a:rPr lang="en-US" sz="2000" i="1" dirty="0" smtClean="0">
                <a:latin typeface="Agency FB" panose="020B0503020202020204" pitchFamily="34" charset="0"/>
              </a:rPr>
              <a:t>The New York Times</a:t>
            </a:r>
            <a:r>
              <a:rPr lang="en-US" sz="2000" dirty="0" smtClean="0">
                <a:latin typeface="Agency FB" panose="020B0503020202020204" pitchFamily="34" charset="0"/>
              </a:rPr>
              <a:t>. The New York Times Company, June 2013. Web. 04 Apr. 2016.</a:t>
            </a:r>
          </a:p>
          <a:p>
            <a:pPr marL="457200" indent="-457200">
              <a:buNone/>
            </a:pPr>
            <a:r>
              <a:rPr lang="en-US" sz="2000" dirty="0" err="1" smtClean="0">
                <a:latin typeface="Agency FB" panose="020B0503020202020204" pitchFamily="34" charset="0"/>
              </a:rPr>
              <a:t>Churchwell</a:t>
            </a:r>
            <a:r>
              <a:rPr lang="en-US" sz="2000" dirty="0" smtClean="0">
                <a:latin typeface="Agency FB" panose="020B0503020202020204" pitchFamily="34" charset="0"/>
              </a:rPr>
              <a:t>, Sarah. </a:t>
            </a:r>
            <a:r>
              <a:rPr lang="en-US" sz="2000" i="1" dirty="0" smtClean="0">
                <a:latin typeface="Agency FB" panose="020B0503020202020204" pitchFamily="34" charset="0"/>
              </a:rPr>
              <a:t>Careless People: Murder, Mayhem, and the Invention of The Great Gatsby</a:t>
            </a:r>
            <a:r>
              <a:rPr lang="en-US" sz="2000" dirty="0" smtClean="0">
                <a:latin typeface="Agency FB" panose="020B0503020202020204" pitchFamily="34" charset="0"/>
              </a:rPr>
              <a:t>. New York: Penguin, 2013. Print.</a:t>
            </a:r>
          </a:p>
          <a:p>
            <a:pPr marL="457200" indent="-457200">
              <a:buNone/>
            </a:pPr>
            <a:r>
              <a:rPr lang="en-US" sz="2000" dirty="0" smtClean="0">
                <a:latin typeface="Agency FB" panose="020B0503020202020204" pitchFamily="34" charset="0"/>
              </a:rPr>
              <a:t>Cohen</a:t>
            </a:r>
            <a:r>
              <a:rPr lang="en-US" sz="2000" dirty="0">
                <a:latin typeface="Agency FB" panose="020B0503020202020204" pitchFamily="34" charset="0"/>
              </a:rPr>
              <a:t>, Adam. "Editorial Observer; Jay Gatsby, Dreamer, Criminal, Jazz Age Rogue, Is a Man for Our Times." </a:t>
            </a:r>
            <a:r>
              <a:rPr lang="en-US" sz="2000" i="1" dirty="0">
                <a:latin typeface="Agency FB" panose="020B0503020202020204" pitchFamily="34" charset="0"/>
              </a:rPr>
              <a:t>The New York Times</a:t>
            </a:r>
            <a:r>
              <a:rPr lang="en-US" sz="2000" dirty="0">
                <a:latin typeface="Agency FB" panose="020B0503020202020204" pitchFamily="34" charset="0"/>
              </a:rPr>
              <a:t>. The New York Times Company, 2002. Web. 04 Apr. </a:t>
            </a:r>
            <a:r>
              <a:rPr lang="en-US" sz="2000" dirty="0" smtClean="0">
                <a:latin typeface="Agency FB" panose="020B0503020202020204" pitchFamily="34" charset="0"/>
              </a:rPr>
              <a:t>2016.</a:t>
            </a:r>
          </a:p>
          <a:p>
            <a:pPr marL="457200" indent="-457200">
              <a:buNone/>
            </a:pPr>
            <a:r>
              <a:rPr lang="en-US" sz="2000" dirty="0" smtClean="0">
                <a:latin typeface="Agency FB" panose="020B0503020202020204" pitchFamily="34" charset="0"/>
              </a:rPr>
              <a:t>Crum, Maddie. "7 Life Lessons From 'The Great Gatsby'" </a:t>
            </a:r>
            <a:r>
              <a:rPr lang="en-US" sz="2000" i="1" dirty="0" smtClean="0">
                <a:latin typeface="Agency FB" panose="020B0503020202020204" pitchFamily="34" charset="0"/>
              </a:rPr>
              <a:t>The Huffington Post</a:t>
            </a:r>
            <a:r>
              <a:rPr lang="en-US" sz="2000" dirty="0" smtClean="0">
                <a:latin typeface="Agency FB" panose="020B0503020202020204" pitchFamily="34" charset="0"/>
              </a:rPr>
              <a:t>. TheHuffingtonPost.com, 24 Sept. 2013. Web. 04 Apr. 2016.</a:t>
            </a:r>
          </a:p>
          <a:p>
            <a:pPr marL="457200" indent="-457200">
              <a:buNone/>
            </a:pPr>
            <a:r>
              <a:rPr lang="en-US" sz="2000" dirty="0">
                <a:latin typeface="Agency FB" panose="020B0503020202020204" pitchFamily="34" charset="0"/>
              </a:rPr>
              <a:t>"F. Scott Fitzgerald (1896-1940)." </a:t>
            </a:r>
            <a:r>
              <a:rPr lang="en-US" sz="2000" i="1" dirty="0">
                <a:latin typeface="Agency FB" panose="020B0503020202020204" pitchFamily="34" charset="0"/>
              </a:rPr>
              <a:t>The House of Scribner, 1905-1930</a:t>
            </a:r>
            <a:r>
              <a:rPr lang="en-US" sz="2000" dirty="0">
                <a:latin typeface="Agency FB" panose="020B0503020202020204" pitchFamily="34" charset="0"/>
              </a:rPr>
              <a:t>. Ed. John Delaney. Vol. 16. Detroit: Gale, 1997. 152-176. Dictionary of Literary Biography Documentary Series Vol. 16. </a:t>
            </a:r>
            <a:r>
              <a:rPr lang="en-US" sz="2000" i="1" dirty="0">
                <a:latin typeface="Agency FB" panose="020B0503020202020204" pitchFamily="34" charset="0"/>
              </a:rPr>
              <a:t>Dictionary of Literary Biography Documentary Series</a:t>
            </a:r>
            <a:r>
              <a:rPr lang="en-US" sz="2000" dirty="0">
                <a:latin typeface="Agency FB" panose="020B0503020202020204" pitchFamily="34" charset="0"/>
              </a:rPr>
              <a:t>. Web. 4 Apr. 2016</a:t>
            </a:r>
            <a:r>
              <a:rPr lang="en-US" sz="2000" dirty="0" smtClean="0">
                <a:latin typeface="Agency FB" panose="020B0503020202020204" pitchFamily="34" charset="0"/>
              </a:rPr>
              <a:t>.</a:t>
            </a:r>
          </a:p>
          <a:p>
            <a:pPr marL="457200" indent="-457200">
              <a:buNone/>
            </a:pPr>
            <a:r>
              <a:rPr lang="en-US" sz="2000" dirty="0">
                <a:latin typeface="Agency FB" panose="020B0503020202020204" pitchFamily="34" charset="0"/>
              </a:rPr>
              <a:t>Fischer, Molly. "Saving Zelda." </a:t>
            </a:r>
            <a:r>
              <a:rPr lang="en-US" sz="2000" i="1" dirty="0">
                <a:latin typeface="Agency FB" panose="020B0503020202020204" pitchFamily="34" charset="0"/>
              </a:rPr>
              <a:t>The New Yorker</a:t>
            </a:r>
            <a:r>
              <a:rPr lang="en-US" sz="2000" dirty="0">
                <a:latin typeface="Agency FB" panose="020B0503020202020204" pitchFamily="34" charset="0"/>
              </a:rPr>
              <a:t>. Condé Nast, 2013. Web. 05 Apr. 2016.</a:t>
            </a:r>
            <a:endParaRPr lang="en-US" sz="2000" dirty="0" smtClean="0">
              <a:latin typeface="Agency FB" panose="020B0503020202020204" pitchFamily="34" charset="0"/>
            </a:endParaRPr>
          </a:p>
          <a:p>
            <a:pPr marL="457200" indent="-457200">
              <a:buNone/>
            </a:pPr>
            <a:r>
              <a:rPr lang="en-US" sz="2000" dirty="0" smtClean="0">
                <a:latin typeface="Agency FB" panose="020B0503020202020204" pitchFamily="34" charset="0"/>
              </a:rPr>
              <a:t>Fitzgerald, F. Scott. </a:t>
            </a:r>
            <a:r>
              <a:rPr lang="en-US" sz="2000" i="1" dirty="0" smtClean="0">
                <a:latin typeface="Agency FB" panose="020B0503020202020204" pitchFamily="34" charset="0"/>
              </a:rPr>
              <a:t>The Great Gatsby</a:t>
            </a:r>
            <a:r>
              <a:rPr lang="en-US" sz="2000" dirty="0" smtClean="0">
                <a:latin typeface="Agency FB" panose="020B0503020202020204" pitchFamily="34" charset="0"/>
              </a:rPr>
              <a:t>. New York: Scribner’s, 2004.</a:t>
            </a:r>
          </a:p>
        </p:txBody>
      </p:sp>
    </p:spTree>
    <p:extLst>
      <p:ext uri="{BB962C8B-B14F-4D97-AF65-F5344CB8AC3E}">
        <p14:creationId xmlns:p14="http://schemas.microsoft.com/office/powerpoint/2010/main" val="407524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3634" t="5366" r="25172" b="9048"/>
          <a:stretch/>
        </p:blipFill>
        <p:spPr>
          <a:xfrm>
            <a:off x="0" y="-76200"/>
            <a:ext cx="9144000" cy="6934200"/>
          </a:xfrm>
          <a:prstGeom prst="rect">
            <a:avLst/>
          </a:prstGeom>
          <a:effectLst>
            <a:glow rad="406400">
              <a:srgbClr val="FFC000">
                <a:alpha val="40000"/>
              </a:srgbClr>
            </a:glow>
            <a:softEdge rad="635000"/>
          </a:effectLst>
          <a:scene3d>
            <a:camera prst="orthographicFront"/>
            <a:lightRig rig="threePt" dir="t"/>
          </a:scene3d>
          <a:sp3d>
            <a:bevelT prst="angle"/>
          </a:sp3d>
        </p:spPr>
      </p:pic>
    </p:spTree>
    <p:extLst>
      <p:ext uri="{BB962C8B-B14F-4D97-AF65-F5344CB8AC3E}">
        <p14:creationId xmlns:p14="http://schemas.microsoft.com/office/powerpoint/2010/main" val="1188285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p:blipFill>
        <p:spPr>
          <a:xfrm>
            <a:off x="0" y="21771"/>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5400" dirty="0" smtClean="0">
                <a:latin typeface="Agency FB" panose="020B0503020202020204" pitchFamily="34" charset="0"/>
              </a:rPr>
              <a:t>Fiction and Life</a:t>
            </a:r>
            <a:endParaRPr lang="en-US" sz="5400" dirty="0">
              <a:latin typeface="Agency FB" panose="020B0503020202020204" pitchFamily="34" charset="0"/>
            </a:endParaRPr>
          </a:p>
        </p:txBody>
      </p:sp>
      <p:sp>
        <p:nvSpPr>
          <p:cNvPr id="3" name="Content Placeholder 2"/>
          <p:cNvSpPr>
            <a:spLocks noGrp="1"/>
          </p:cNvSpPr>
          <p:nvPr>
            <p:ph sz="half" idx="1"/>
          </p:nvPr>
        </p:nvSpPr>
        <p:spPr>
          <a:xfrm>
            <a:off x="457200" y="1447800"/>
            <a:ext cx="5791200" cy="4876800"/>
          </a:xfrm>
        </p:spPr>
        <p:txBody>
          <a:bodyPr>
            <a:normAutofit/>
          </a:bodyPr>
          <a:lstStyle/>
          <a:p>
            <a:r>
              <a:rPr lang="en-US" dirty="0" smtClean="0">
                <a:latin typeface="Agency FB" panose="020B0503020202020204" pitchFamily="34" charset="0"/>
              </a:rPr>
              <a:t>Literature and History</a:t>
            </a:r>
          </a:p>
          <a:p>
            <a:r>
              <a:rPr lang="en-US" dirty="0" smtClean="0">
                <a:latin typeface="Agency FB" panose="020B0503020202020204" pitchFamily="34" charset="0"/>
              </a:rPr>
              <a:t>Art of any kind is not created in a vacuum</a:t>
            </a:r>
          </a:p>
          <a:p>
            <a:pPr lvl="1"/>
            <a:r>
              <a:rPr lang="en-US" dirty="0" smtClean="0">
                <a:latin typeface="Agency FB" panose="020B0503020202020204" pitchFamily="34" charset="0"/>
              </a:rPr>
              <a:t>New school </a:t>
            </a:r>
            <a:r>
              <a:rPr lang="en-US" dirty="0" err="1" smtClean="0">
                <a:latin typeface="Agency FB" panose="020B0503020202020204" pitchFamily="34" charset="0"/>
              </a:rPr>
              <a:t>vs</a:t>
            </a:r>
            <a:r>
              <a:rPr lang="en-US" dirty="0" smtClean="0">
                <a:latin typeface="Agency FB" panose="020B0503020202020204" pitchFamily="34" charset="0"/>
              </a:rPr>
              <a:t> Historicism</a:t>
            </a:r>
          </a:p>
          <a:p>
            <a:r>
              <a:rPr lang="en-US" dirty="0" smtClean="0">
                <a:latin typeface="Agency FB" panose="020B0503020202020204" pitchFamily="34" charset="0"/>
              </a:rPr>
              <a:t>Influenced by the environment</a:t>
            </a:r>
          </a:p>
          <a:p>
            <a:pPr lvl="1"/>
            <a:r>
              <a:rPr lang="en-US" dirty="0" smtClean="0">
                <a:latin typeface="Agency FB" panose="020B0503020202020204" pitchFamily="34" charset="0"/>
              </a:rPr>
              <a:t>Historical </a:t>
            </a:r>
          </a:p>
          <a:p>
            <a:pPr lvl="1"/>
            <a:r>
              <a:rPr lang="en-US" dirty="0" smtClean="0">
                <a:latin typeface="Agency FB" panose="020B0503020202020204" pitchFamily="34" charset="0"/>
              </a:rPr>
              <a:t>Cultural</a:t>
            </a:r>
          </a:p>
          <a:p>
            <a:pPr lvl="1"/>
            <a:r>
              <a:rPr lang="en-US" dirty="0" smtClean="0">
                <a:latin typeface="Agency FB" panose="020B0503020202020204" pitchFamily="34" charset="0"/>
              </a:rPr>
              <a:t>Psychological</a:t>
            </a:r>
          </a:p>
          <a:p>
            <a:r>
              <a:rPr lang="en-US" dirty="0" smtClean="0">
                <a:latin typeface="Agency FB" panose="020B0503020202020204" pitchFamily="34" charset="0"/>
              </a:rPr>
              <a:t>Act of communication</a:t>
            </a:r>
          </a:p>
          <a:p>
            <a:pPr lvl="1"/>
            <a:r>
              <a:rPr lang="en-US" dirty="0" smtClean="0">
                <a:latin typeface="Agency FB" panose="020B0503020202020204" pitchFamily="34" charset="0"/>
              </a:rPr>
              <a:t>Audience is key</a:t>
            </a:r>
          </a:p>
        </p:txBody>
      </p:sp>
      <p:pic>
        <p:nvPicPr>
          <p:cNvPr id="9" name="Content Placeholder 8"/>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581400" y="3413919"/>
            <a:ext cx="5297336" cy="2224881"/>
          </a:xfrm>
        </p:spPr>
      </p:pic>
    </p:spTree>
    <p:extLst>
      <p:ext uri="{BB962C8B-B14F-4D97-AF65-F5344CB8AC3E}">
        <p14:creationId xmlns:p14="http://schemas.microsoft.com/office/powerpoint/2010/main" val="3624577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5400" dirty="0" smtClean="0">
                <a:latin typeface="Agency FB" panose="020B0503020202020204" pitchFamily="34" charset="0"/>
              </a:rPr>
              <a:t>F. Scott Fitzgerald</a:t>
            </a:r>
            <a:endParaRPr lang="en-US" sz="5400" dirty="0">
              <a:latin typeface="Agency FB" panose="020B0503020202020204" pitchFamily="34" charset="0"/>
            </a:endParaRPr>
          </a:p>
        </p:txBody>
      </p:sp>
      <p:pic>
        <p:nvPicPr>
          <p:cNvPr id="6" name="Content Placeholder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56981" y="1595000"/>
            <a:ext cx="3610219" cy="4708981"/>
          </a:xfrm>
        </p:spPr>
      </p:pic>
      <p:sp>
        <p:nvSpPr>
          <p:cNvPr id="5" name="TextBox 4"/>
          <p:cNvSpPr txBox="1"/>
          <p:nvPr/>
        </p:nvSpPr>
        <p:spPr>
          <a:xfrm>
            <a:off x="4572000" y="1600200"/>
            <a:ext cx="40386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gency FB" panose="020B0503020202020204" pitchFamily="34" charset="0"/>
              </a:rPr>
              <a:t>1896-1940</a:t>
            </a:r>
          </a:p>
          <a:p>
            <a:pPr marL="285750" indent="-285750">
              <a:buFont typeface="Arial" panose="020B0604020202020204" pitchFamily="34" charset="0"/>
              <a:buChar char="•"/>
            </a:pPr>
            <a:r>
              <a:rPr lang="en-US" sz="2000" dirty="0" smtClean="0">
                <a:latin typeface="Agency FB" panose="020B0503020202020204" pitchFamily="34" charset="0"/>
              </a:rPr>
              <a:t>Non-graduating member of Princeton’s 1917 class</a:t>
            </a:r>
          </a:p>
          <a:p>
            <a:pPr marL="285750" indent="-285750">
              <a:buFont typeface="Arial" panose="020B0604020202020204" pitchFamily="34" charset="0"/>
              <a:buChar char="•"/>
            </a:pPr>
            <a:r>
              <a:rPr lang="en-US" sz="2000" dirty="0" smtClean="0">
                <a:latin typeface="Agency FB" panose="020B0503020202020204" pitchFamily="34" charset="0"/>
              </a:rPr>
              <a:t>Rose to fame almost overnight with </a:t>
            </a:r>
            <a:r>
              <a:rPr lang="en-US" sz="2000" i="1" dirty="0" smtClean="0">
                <a:latin typeface="Agency FB" panose="020B0503020202020204" pitchFamily="34" charset="0"/>
              </a:rPr>
              <a:t>This Side of Paradise</a:t>
            </a:r>
            <a:r>
              <a:rPr lang="en-US" sz="2000" dirty="0" smtClean="0">
                <a:latin typeface="Agency FB" panose="020B0503020202020204" pitchFamily="34" charset="0"/>
              </a:rPr>
              <a:t> (1920)</a:t>
            </a:r>
          </a:p>
          <a:p>
            <a:pPr marL="1200150" lvl="2" indent="-285750">
              <a:buFont typeface="Arial" panose="020B0604020202020204" pitchFamily="34" charset="0"/>
              <a:buChar char="•"/>
            </a:pPr>
            <a:r>
              <a:rPr lang="en-US" sz="2000" dirty="0" smtClean="0">
                <a:latin typeface="Agency FB" panose="020B0503020202020204" pitchFamily="34" charset="0"/>
              </a:rPr>
              <a:t>Was the youngest novelist published by </a:t>
            </a:r>
            <a:r>
              <a:rPr lang="en-US" sz="2000" dirty="0" err="1" smtClean="0">
                <a:latin typeface="Agency FB" panose="020B0503020202020204" pitchFamily="34" charset="0"/>
              </a:rPr>
              <a:t>Scribners</a:t>
            </a:r>
            <a:endParaRPr lang="en-US" sz="2000" dirty="0" smtClean="0">
              <a:latin typeface="Agency FB" panose="020B0503020202020204" pitchFamily="34" charset="0"/>
            </a:endParaRPr>
          </a:p>
          <a:p>
            <a:pPr marL="285750" indent="-285750">
              <a:buFont typeface="Arial" panose="020B0604020202020204" pitchFamily="34" charset="0"/>
              <a:buChar char="•"/>
            </a:pPr>
            <a:r>
              <a:rPr lang="en-US" sz="2000" dirty="0" smtClean="0">
                <a:latin typeface="Agency FB" panose="020B0503020202020204" pitchFamily="34" charset="0"/>
              </a:rPr>
              <a:t>Married Zelda Sayre of Alabama; had one daughter</a:t>
            </a:r>
          </a:p>
          <a:p>
            <a:pPr marL="285750" indent="-285750">
              <a:buFont typeface="Arial" panose="020B0604020202020204" pitchFamily="34" charset="0"/>
              <a:buChar char="•"/>
            </a:pPr>
            <a:r>
              <a:rPr lang="en-US" sz="2000" dirty="0" smtClean="0">
                <a:latin typeface="Agency FB" panose="020B0503020202020204" pitchFamily="34" charset="0"/>
              </a:rPr>
              <a:t>Made most of his money off publishing short fiction in magazines</a:t>
            </a:r>
          </a:p>
          <a:p>
            <a:pPr marL="285750" indent="-285750">
              <a:buFont typeface="Arial" panose="020B0604020202020204" pitchFamily="34" charset="0"/>
              <a:buChar char="•"/>
            </a:pPr>
            <a:r>
              <a:rPr lang="en-US" sz="2000" dirty="0" smtClean="0">
                <a:latin typeface="Agency FB" panose="020B0503020202020204" pitchFamily="34" charset="0"/>
              </a:rPr>
              <a:t>Ultimately published about 160 short stories, 4 novels, and one play</a:t>
            </a:r>
          </a:p>
          <a:p>
            <a:pPr marL="285750" indent="-285750">
              <a:buFont typeface="Arial" panose="020B0604020202020204" pitchFamily="34" charset="0"/>
              <a:buChar char="•"/>
            </a:pPr>
            <a:r>
              <a:rPr lang="en-US" sz="2000" dirty="0" smtClean="0">
                <a:latin typeface="Agency FB" panose="020B0503020202020204" pitchFamily="34" charset="0"/>
              </a:rPr>
              <a:t>Autobiographical</a:t>
            </a:r>
          </a:p>
          <a:p>
            <a:pPr marL="285750" indent="-285750">
              <a:buFont typeface="Arial" panose="020B0604020202020204" pitchFamily="34" charset="0"/>
              <a:buChar char="•"/>
            </a:pPr>
            <a:r>
              <a:rPr lang="en-US" sz="2000" dirty="0" smtClean="0">
                <a:latin typeface="Agency FB" panose="020B0503020202020204" pitchFamily="34" charset="0"/>
              </a:rPr>
              <a:t>Died believing he was a failure</a:t>
            </a:r>
            <a:endParaRPr lang="en-US" sz="2000" dirty="0">
              <a:latin typeface="Agency FB" panose="020B0503020202020204" pitchFamily="34" charset="0"/>
            </a:endParaRPr>
          </a:p>
        </p:txBody>
      </p:sp>
    </p:spTree>
    <p:extLst>
      <p:ext uri="{BB962C8B-B14F-4D97-AF65-F5344CB8AC3E}">
        <p14:creationId xmlns:p14="http://schemas.microsoft.com/office/powerpoint/2010/main" val="3818753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sz="half"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5400" i="1" dirty="0" smtClean="0">
                <a:latin typeface="Agency FB" panose="020B0503020202020204" pitchFamily="34" charset="0"/>
              </a:rPr>
              <a:t>The Great Gatsby</a:t>
            </a:r>
            <a:endParaRPr lang="en-US" sz="5400" i="1" dirty="0">
              <a:latin typeface="Agency FB" panose="020B0503020202020204" pitchFamily="34" charset="0"/>
            </a:endParaRPr>
          </a:p>
        </p:txBody>
      </p:sp>
      <p:sp>
        <p:nvSpPr>
          <p:cNvPr id="9" name="Content Placeholder 8"/>
          <p:cNvSpPr>
            <a:spLocks noGrp="1"/>
          </p:cNvSpPr>
          <p:nvPr>
            <p:ph sz="half" idx="2"/>
          </p:nvPr>
        </p:nvSpPr>
        <p:spPr>
          <a:xfrm>
            <a:off x="533400" y="1828800"/>
            <a:ext cx="4191000" cy="4525963"/>
          </a:xfrm>
        </p:spPr>
        <p:txBody>
          <a:bodyPr>
            <a:normAutofit/>
          </a:bodyPr>
          <a:lstStyle/>
          <a:p>
            <a:pPr marL="285750" indent="-285750"/>
            <a:r>
              <a:rPr lang="en-US" dirty="0" smtClean="0">
                <a:latin typeface="Agency FB" panose="020B0503020202020204" pitchFamily="34" charset="0"/>
              </a:rPr>
              <a:t>1</a:t>
            </a:r>
            <a:r>
              <a:rPr lang="en-US" baseline="30000" dirty="0" smtClean="0">
                <a:latin typeface="Agency FB" panose="020B0503020202020204" pitchFamily="34" charset="0"/>
              </a:rPr>
              <a:t>st</a:t>
            </a:r>
            <a:r>
              <a:rPr lang="en-US" dirty="0" smtClean="0">
                <a:latin typeface="Agency FB" panose="020B0503020202020204" pitchFamily="34" charset="0"/>
              </a:rPr>
              <a:t> Edition: 20,000 copies</a:t>
            </a:r>
          </a:p>
          <a:p>
            <a:pPr marL="685800" lvl="1"/>
            <a:r>
              <a:rPr lang="en-US" dirty="0" smtClean="0">
                <a:latin typeface="Agency FB" panose="020B0503020202020204" pitchFamily="34" charset="0"/>
              </a:rPr>
              <a:t>2</a:t>
            </a:r>
            <a:r>
              <a:rPr lang="en-US" baseline="30000" dirty="0" smtClean="0">
                <a:latin typeface="Agency FB" panose="020B0503020202020204" pitchFamily="34" charset="0"/>
              </a:rPr>
              <a:t>nd</a:t>
            </a:r>
            <a:r>
              <a:rPr lang="en-US" dirty="0" smtClean="0">
                <a:latin typeface="Agency FB" panose="020B0503020202020204" pitchFamily="34" charset="0"/>
              </a:rPr>
              <a:t> Edition: 3,000 copies</a:t>
            </a:r>
          </a:p>
          <a:p>
            <a:pPr marL="285750" indent="-285750"/>
            <a:r>
              <a:rPr lang="en-US" dirty="0" smtClean="0">
                <a:latin typeface="Agency FB" panose="020B0503020202020204" pitchFamily="34" charset="0"/>
              </a:rPr>
              <a:t>“Initial reviews … were not so much negative as unseeing” (</a:t>
            </a:r>
            <a:r>
              <a:rPr lang="en-US" dirty="0" err="1" smtClean="0">
                <a:latin typeface="Agency FB" panose="020B0503020202020204" pitchFamily="34" charset="0"/>
              </a:rPr>
              <a:t>Churchwell</a:t>
            </a:r>
            <a:r>
              <a:rPr lang="en-US" dirty="0" smtClean="0">
                <a:latin typeface="Agency FB" panose="020B0503020202020204" pitchFamily="34" charset="0"/>
              </a:rPr>
              <a:t> 305)</a:t>
            </a:r>
          </a:p>
          <a:p>
            <a:pPr marL="685800" lvl="1"/>
            <a:r>
              <a:rPr lang="en-US" dirty="0" smtClean="0">
                <a:latin typeface="Agency FB" panose="020B0503020202020204" pitchFamily="34" charset="0"/>
              </a:rPr>
              <a:t>Hindsight</a:t>
            </a:r>
          </a:p>
          <a:p>
            <a:pPr marL="285750" indent="-285750"/>
            <a:r>
              <a:rPr lang="en-US" dirty="0" smtClean="0">
                <a:latin typeface="Agency FB" panose="020B0503020202020204" pitchFamily="34" charset="0"/>
              </a:rPr>
              <a:t>Seen as fluff fiction by contemporaries; “ripped from the headlines”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447800"/>
            <a:ext cx="3200400" cy="4794607"/>
          </a:xfrm>
          <a:prstGeom prst="rect">
            <a:avLst/>
          </a:prstGeom>
        </p:spPr>
      </p:pic>
    </p:spTree>
    <p:extLst>
      <p:ext uri="{BB962C8B-B14F-4D97-AF65-F5344CB8AC3E}">
        <p14:creationId xmlns:p14="http://schemas.microsoft.com/office/powerpoint/2010/main" val="3500611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lstStyle/>
          <a:p>
            <a:r>
              <a:rPr lang="en-US" i="1" dirty="0" smtClean="0">
                <a:latin typeface="Agency FB" panose="020B0503020202020204" pitchFamily="34" charset="0"/>
              </a:rPr>
              <a:t>The Great Gatsby</a:t>
            </a:r>
            <a:r>
              <a:rPr lang="en-US" dirty="0" smtClean="0">
                <a:latin typeface="Agency FB" panose="020B0503020202020204" pitchFamily="34" charset="0"/>
              </a:rPr>
              <a:t>, cont.</a:t>
            </a:r>
            <a:endParaRPr lang="en-US" i="1" dirty="0">
              <a:latin typeface="Agency FB" panose="020B0503020202020204" pitchFamily="34" charset="0"/>
            </a:endParaRPr>
          </a:p>
        </p:txBody>
      </p:sp>
      <p:sp>
        <p:nvSpPr>
          <p:cNvPr id="4" name="Content Placeholder 3"/>
          <p:cNvSpPr>
            <a:spLocks noGrp="1"/>
          </p:cNvSpPr>
          <p:nvPr>
            <p:ph sz="half" idx="2"/>
          </p:nvPr>
        </p:nvSpPr>
        <p:spPr/>
        <p:txBody>
          <a:bodyPr>
            <a:normAutofit fontScale="92500" lnSpcReduction="10000"/>
          </a:bodyPr>
          <a:lstStyle/>
          <a:p>
            <a:pPr marL="285750" indent="-285750"/>
            <a:r>
              <a:rPr lang="en-US" sz="3200" dirty="0" smtClean="0">
                <a:latin typeface="Agency FB" panose="020B0503020202020204" pitchFamily="34" charset="0"/>
              </a:rPr>
              <a:t>1941: Edmund Wilson edited and published </a:t>
            </a:r>
            <a:r>
              <a:rPr lang="en-US" sz="3200" i="1" dirty="0" smtClean="0">
                <a:latin typeface="Agency FB" panose="020B0503020202020204" pitchFamily="34" charset="0"/>
              </a:rPr>
              <a:t>The Last Tycoon</a:t>
            </a:r>
            <a:endParaRPr lang="en-US" sz="3200" dirty="0" smtClean="0">
              <a:latin typeface="Agency FB" panose="020B0503020202020204" pitchFamily="34" charset="0"/>
            </a:endParaRPr>
          </a:p>
          <a:p>
            <a:pPr marL="285750" indent="-285750"/>
            <a:r>
              <a:rPr lang="en-US" sz="3200" dirty="0" smtClean="0">
                <a:latin typeface="Agency FB" panose="020B0503020202020204" pitchFamily="34" charset="0"/>
              </a:rPr>
              <a:t>1950: </a:t>
            </a:r>
            <a:r>
              <a:rPr lang="en-US" sz="3200" dirty="0" err="1" smtClean="0">
                <a:latin typeface="Agency FB" panose="020B0503020202020204" pitchFamily="34" charset="0"/>
              </a:rPr>
              <a:t>Mizener’s</a:t>
            </a:r>
            <a:r>
              <a:rPr lang="en-US" sz="3200" dirty="0" smtClean="0">
                <a:latin typeface="Agency FB" panose="020B0503020202020204" pitchFamily="34" charset="0"/>
              </a:rPr>
              <a:t> </a:t>
            </a:r>
            <a:r>
              <a:rPr lang="en-US" sz="3200" i="1" dirty="0" smtClean="0">
                <a:latin typeface="Agency FB" panose="020B0503020202020204" pitchFamily="34" charset="0"/>
              </a:rPr>
              <a:t>The Far Side of Paradise</a:t>
            </a:r>
            <a:endParaRPr lang="en-US" sz="3200" dirty="0">
              <a:latin typeface="Agency FB" panose="020B0503020202020204" pitchFamily="34" charset="0"/>
            </a:endParaRPr>
          </a:p>
          <a:p>
            <a:pPr marL="285750" indent="-285750"/>
            <a:r>
              <a:rPr lang="en-US" sz="3200" dirty="0" smtClean="0">
                <a:latin typeface="Agency FB" panose="020B0503020202020204" pitchFamily="34" charset="0"/>
              </a:rPr>
              <a:t>1950: </a:t>
            </a:r>
            <a:r>
              <a:rPr lang="en-US" sz="3200" dirty="0" err="1" smtClean="0">
                <a:latin typeface="Agency FB" panose="020B0503020202020204" pitchFamily="34" charset="0"/>
              </a:rPr>
              <a:t>Kazin’s</a:t>
            </a:r>
            <a:r>
              <a:rPr lang="en-US" sz="3200" dirty="0" smtClean="0">
                <a:latin typeface="Agency FB" panose="020B0503020202020204" pitchFamily="34" charset="0"/>
              </a:rPr>
              <a:t> </a:t>
            </a:r>
            <a:r>
              <a:rPr lang="en-US" sz="3200" i="1" dirty="0" smtClean="0">
                <a:latin typeface="Agency FB" panose="020B0503020202020204" pitchFamily="34" charset="0"/>
              </a:rPr>
              <a:t>F. Scott Fitzgerald: The Man and his Work</a:t>
            </a:r>
            <a:endParaRPr lang="en-US" sz="3200" dirty="0">
              <a:latin typeface="Agency FB" panose="020B0503020202020204" pitchFamily="34" charset="0"/>
            </a:endParaRPr>
          </a:p>
          <a:p>
            <a:pPr marL="285750" indent="-285750"/>
            <a:r>
              <a:rPr lang="en-US" sz="3200" dirty="0" smtClean="0">
                <a:latin typeface="Agency FB" panose="020B0503020202020204" pitchFamily="34" charset="0"/>
              </a:rPr>
              <a:t>1</a:t>
            </a:r>
            <a:r>
              <a:rPr lang="en-US" sz="3200" baseline="30000" dirty="0" smtClean="0">
                <a:latin typeface="Agency FB" panose="020B0503020202020204" pitchFamily="34" charset="0"/>
              </a:rPr>
              <a:t>st</a:t>
            </a:r>
            <a:r>
              <a:rPr lang="en-US" sz="3200" dirty="0" smtClean="0">
                <a:latin typeface="Agency FB" panose="020B0503020202020204" pitchFamily="34" charset="0"/>
              </a:rPr>
              <a:t> </a:t>
            </a:r>
            <a:r>
              <a:rPr lang="en-US" sz="3200" dirty="0">
                <a:latin typeface="Agency FB" panose="020B0503020202020204" pitchFamily="34" charset="0"/>
              </a:rPr>
              <a:t>editions now sold for $4,639 - $392,535</a:t>
            </a:r>
            <a:endParaRPr lang="en-US" sz="3200" dirty="0"/>
          </a:p>
          <a:p>
            <a:endParaRPr lang="en-US" dirty="0"/>
          </a:p>
        </p:txBody>
      </p:sp>
      <p:pic>
        <p:nvPicPr>
          <p:cNvPr id="7" name="Content Placeholder 6"/>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914400" y="1417637"/>
            <a:ext cx="3016973" cy="4602163"/>
          </a:xfrm>
        </p:spPr>
      </p:pic>
      <p:sp>
        <p:nvSpPr>
          <p:cNvPr id="8" name="TextBox 7"/>
          <p:cNvSpPr txBox="1"/>
          <p:nvPr/>
        </p:nvSpPr>
        <p:spPr>
          <a:xfrm>
            <a:off x="887896" y="6029236"/>
            <a:ext cx="3048000" cy="600164"/>
          </a:xfrm>
          <a:prstGeom prst="rect">
            <a:avLst/>
          </a:prstGeom>
          <a:noFill/>
        </p:spPr>
        <p:txBody>
          <a:bodyPr wrap="square" rtlCol="0">
            <a:spAutoFit/>
          </a:bodyPr>
          <a:lstStyle/>
          <a:p>
            <a:r>
              <a:rPr lang="en-US" sz="1100" dirty="0" smtClean="0"/>
              <a:t>According to Malcom Cowley, Fitzgerald was a “little Midwestern boy with his nose to the glass” (as </a:t>
            </a:r>
            <a:r>
              <a:rPr lang="en-US" sz="1100" dirty="0" err="1" smtClean="0"/>
              <a:t>qtd</a:t>
            </a:r>
            <a:r>
              <a:rPr lang="en-US" sz="1100" dirty="0" smtClean="0"/>
              <a:t> in </a:t>
            </a:r>
            <a:r>
              <a:rPr lang="en-US" sz="1100" dirty="0" err="1" smtClean="0"/>
              <a:t>Churchwell</a:t>
            </a:r>
            <a:r>
              <a:rPr lang="en-US" sz="1100" dirty="0" smtClean="0"/>
              <a:t> 341).</a:t>
            </a:r>
            <a:endParaRPr lang="en-US" sz="1100" dirty="0"/>
          </a:p>
        </p:txBody>
      </p:sp>
    </p:spTree>
    <p:extLst>
      <p:ext uri="{BB962C8B-B14F-4D97-AF65-F5344CB8AC3E}">
        <p14:creationId xmlns:p14="http://schemas.microsoft.com/office/powerpoint/2010/main" val="2068132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l="5862" r="1543" b="7406"/>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5400" dirty="0" smtClean="0">
                <a:latin typeface="Agency FB" panose="020B0503020202020204" pitchFamily="34" charset="0"/>
              </a:rPr>
              <a:t>Thomas Parke </a:t>
            </a:r>
            <a:r>
              <a:rPr lang="en-US" sz="5400" dirty="0" err="1" smtClean="0">
                <a:latin typeface="Agency FB" panose="020B0503020202020204" pitchFamily="34" charset="0"/>
              </a:rPr>
              <a:t>D’Invilliers</a:t>
            </a:r>
            <a:endParaRPr lang="en-US" sz="5400" dirty="0">
              <a:latin typeface="Agency FB" panose="020B0503020202020204" pitchFamily="34" charset="0"/>
            </a:endParaRPr>
          </a:p>
        </p:txBody>
      </p:sp>
      <p:sp>
        <p:nvSpPr>
          <p:cNvPr id="3" name="Content Placeholder 2"/>
          <p:cNvSpPr>
            <a:spLocks noGrp="1"/>
          </p:cNvSpPr>
          <p:nvPr>
            <p:ph idx="1"/>
          </p:nvPr>
        </p:nvSpPr>
        <p:spPr>
          <a:xfrm>
            <a:off x="228600" y="2362200"/>
            <a:ext cx="8686800" cy="2819400"/>
          </a:xfrm>
        </p:spPr>
        <p:txBody>
          <a:bodyPr>
            <a:noAutofit/>
          </a:bodyPr>
          <a:lstStyle/>
          <a:p>
            <a:pPr marL="0" indent="0" algn="ctr">
              <a:buNone/>
            </a:pPr>
            <a:r>
              <a:rPr lang="en-US" sz="4100" dirty="0" smtClean="0">
                <a:latin typeface="Agency FB" panose="020B0503020202020204" pitchFamily="34" charset="0"/>
              </a:rPr>
              <a:t>“Then wear the gold hat, if that will move her;</a:t>
            </a:r>
          </a:p>
          <a:p>
            <a:pPr marL="0" indent="0" algn="ctr">
              <a:buNone/>
            </a:pPr>
            <a:r>
              <a:rPr lang="en-US" sz="4100" dirty="0" smtClean="0">
                <a:latin typeface="Agency FB" panose="020B0503020202020204" pitchFamily="34" charset="0"/>
              </a:rPr>
              <a:t>If you can bounce high, bounce for her too,</a:t>
            </a:r>
          </a:p>
          <a:p>
            <a:pPr marL="0" indent="0" algn="ctr">
              <a:buNone/>
            </a:pPr>
            <a:r>
              <a:rPr lang="en-US" sz="4100" dirty="0" smtClean="0">
                <a:latin typeface="Agency FB" panose="020B0503020202020204" pitchFamily="34" charset="0"/>
              </a:rPr>
              <a:t>Till she cry ‘Lover, gold-hatted, high-bouncing lover,</a:t>
            </a:r>
          </a:p>
          <a:p>
            <a:pPr marL="0" indent="0" algn="ctr">
              <a:buNone/>
            </a:pPr>
            <a:r>
              <a:rPr lang="en-US" sz="4100" dirty="0" smtClean="0">
                <a:latin typeface="Agency FB" panose="020B0503020202020204" pitchFamily="34" charset="0"/>
              </a:rPr>
              <a:t>I must have you!”</a:t>
            </a:r>
          </a:p>
        </p:txBody>
      </p:sp>
    </p:spTree>
    <p:extLst>
      <p:ext uri="{BB962C8B-B14F-4D97-AF65-F5344CB8AC3E}">
        <p14:creationId xmlns:p14="http://schemas.microsoft.com/office/powerpoint/2010/main" val="203643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5400" dirty="0" smtClean="0">
                <a:latin typeface="Agency FB" panose="020B0503020202020204" pitchFamily="34" charset="0"/>
              </a:rPr>
              <a:t>Cultural Context</a:t>
            </a:r>
            <a:endParaRPr lang="en-US" sz="5400" dirty="0">
              <a:latin typeface="Agency FB" panose="020B0503020202020204" pitchFamily="34" charset="0"/>
            </a:endParaRPr>
          </a:p>
        </p:txBody>
      </p:sp>
      <p:sp>
        <p:nvSpPr>
          <p:cNvPr id="3" name="Content Placeholder 2"/>
          <p:cNvSpPr>
            <a:spLocks noGrp="1"/>
          </p:cNvSpPr>
          <p:nvPr>
            <p:ph sz="half" idx="1"/>
          </p:nvPr>
        </p:nvSpPr>
        <p:spPr>
          <a:xfrm>
            <a:off x="76200" y="1447800"/>
            <a:ext cx="4648200" cy="5105400"/>
          </a:xfrm>
        </p:spPr>
        <p:txBody>
          <a:bodyPr>
            <a:normAutofit fontScale="62500" lnSpcReduction="20000"/>
          </a:bodyPr>
          <a:lstStyle/>
          <a:p>
            <a:r>
              <a:rPr lang="en-US" sz="3800" dirty="0" smtClean="0">
                <a:latin typeface="Agency FB" panose="020B0503020202020204" pitchFamily="34" charset="0"/>
              </a:rPr>
              <a:t>Ford’s first Model T: 1908</a:t>
            </a:r>
          </a:p>
          <a:p>
            <a:pPr lvl="1"/>
            <a:r>
              <a:rPr lang="en-US" sz="2900" dirty="0" smtClean="0">
                <a:latin typeface="Agency FB" panose="020B0503020202020204" pitchFamily="34" charset="0"/>
              </a:rPr>
              <a:t>“Suppose you met somebody just as careless as yourself” (58).</a:t>
            </a:r>
          </a:p>
          <a:p>
            <a:r>
              <a:rPr lang="en-US" sz="3800" dirty="0" smtClean="0">
                <a:latin typeface="Agency FB" panose="020B0503020202020204" pitchFamily="34" charset="0"/>
              </a:rPr>
              <a:t>WWI: 1914 to </a:t>
            </a:r>
            <a:r>
              <a:rPr lang="en-US" sz="3800" dirty="0" smtClean="0">
                <a:latin typeface="Agency FB" panose="020B0503020202020204" pitchFamily="34" charset="0"/>
              </a:rPr>
              <a:t>1918</a:t>
            </a:r>
          </a:p>
          <a:p>
            <a:pPr lvl="1"/>
            <a:r>
              <a:rPr lang="en-US" sz="2900" dirty="0" smtClean="0">
                <a:latin typeface="Agency FB" panose="020B0503020202020204" pitchFamily="34" charset="0"/>
              </a:rPr>
              <a:t>US </a:t>
            </a:r>
            <a:r>
              <a:rPr lang="en-US" sz="2900" dirty="0" smtClean="0">
                <a:latin typeface="Agency FB" panose="020B0503020202020204" pitchFamily="34" charset="0"/>
              </a:rPr>
              <a:t>involvement: 1917 to 1918</a:t>
            </a:r>
          </a:p>
          <a:p>
            <a:pPr lvl="1"/>
            <a:r>
              <a:rPr lang="en-US" sz="2900" dirty="0">
                <a:latin typeface="Agency FB" panose="020B0503020202020204" pitchFamily="34" charset="0"/>
              </a:rPr>
              <a:t>“… a little later I participated in that delayed Teutonic migration known as the Great War” (3</a:t>
            </a:r>
            <a:r>
              <a:rPr lang="en-US" sz="2900" dirty="0" smtClean="0">
                <a:latin typeface="Agency FB" panose="020B0503020202020204" pitchFamily="34" charset="0"/>
              </a:rPr>
              <a:t>).</a:t>
            </a:r>
          </a:p>
          <a:p>
            <a:r>
              <a:rPr lang="en-US" sz="3800" dirty="0" smtClean="0">
                <a:latin typeface="Agency FB" panose="020B0503020202020204" pitchFamily="34" charset="0"/>
              </a:rPr>
              <a:t>Prohibition: 1919</a:t>
            </a:r>
          </a:p>
          <a:p>
            <a:pPr lvl="1"/>
            <a:r>
              <a:rPr lang="en-US" sz="2900" dirty="0" smtClean="0">
                <a:latin typeface="Agency FB" panose="020B0503020202020204" pitchFamily="34" charset="0"/>
              </a:rPr>
              <a:t>“He’s a bootlegger” (61).</a:t>
            </a:r>
            <a:r>
              <a:rPr lang="en-US" sz="2900" dirty="0">
                <a:latin typeface="Agency FB" panose="020B0503020202020204" pitchFamily="34" charset="0"/>
              </a:rPr>
              <a:t> </a:t>
            </a:r>
            <a:endParaRPr lang="en-US" sz="2900" dirty="0" smtClean="0">
              <a:latin typeface="Agency FB" panose="020B0503020202020204" pitchFamily="34" charset="0"/>
            </a:endParaRPr>
          </a:p>
          <a:p>
            <a:pPr lvl="1"/>
            <a:r>
              <a:rPr lang="en-US" sz="2900" dirty="0" smtClean="0">
                <a:latin typeface="Agency FB" panose="020B0503020202020204" pitchFamily="34" charset="0"/>
              </a:rPr>
              <a:t>“I picked him for a bootlegger the first time I saw him, and I wasn’t far wrong” (133).</a:t>
            </a:r>
          </a:p>
          <a:p>
            <a:r>
              <a:rPr lang="en-US" sz="3800" dirty="0" smtClean="0">
                <a:latin typeface="Agency FB" panose="020B0503020202020204" pitchFamily="34" charset="0"/>
              </a:rPr>
              <a:t>Harlem </a:t>
            </a:r>
            <a:r>
              <a:rPr lang="en-US" sz="3800" dirty="0">
                <a:latin typeface="Agency FB" panose="020B0503020202020204" pitchFamily="34" charset="0"/>
              </a:rPr>
              <a:t>Renaissance: 1920s to mid-1930s</a:t>
            </a:r>
          </a:p>
          <a:p>
            <a:pPr lvl="1"/>
            <a:r>
              <a:rPr lang="en-US" sz="2900" dirty="0">
                <a:latin typeface="Agency FB" panose="020B0503020202020204" pitchFamily="34" charset="0"/>
              </a:rPr>
              <a:t>Great </a:t>
            </a:r>
            <a:r>
              <a:rPr lang="en-US" sz="2900" dirty="0" smtClean="0">
                <a:latin typeface="Agency FB" panose="020B0503020202020204" pitchFamily="34" charset="0"/>
              </a:rPr>
              <a:t>Migration: </a:t>
            </a:r>
            <a:r>
              <a:rPr lang="en-US" sz="2900" dirty="0" smtClean="0">
                <a:latin typeface="Agency FB" panose="020B0503020202020204" pitchFamily="34" charset="0"/>
              </a:rPr>
              <a:t>1910</a:t>
            </a:r>
          </a:p>
          <a:p>
            <a:pPr lvl="1"/>
            <a:r>
              <a:rPr lang="en-US" sz="2900" dirty="0" smtClean="0">
                <a:latin typeface="Agency FB" panose="020B0503020202020204" pitchFamily="34" charset="0"/>
              </a:rPr>
              <a:t>Dyer Anti-Lynching Bill</a:t>
            </a:r>
            <a:endParaRPr lang="en-US" sz="2900" dirty="0" smtClean="0">
              <a:latin typeface="Agency FB" panose="020B0503020202020204" pitchFamily="34" charset="0"/>
            </a:endParaRPr>
          </a:p>
          <a:p>
            <a:pPr lvl="1"/>
            <a:r>
              <a:rPr lang="en-US" sz="2900" dirty="0" smtClean="0">
                <a:latin typeface="Agency FB" panose="020B0503020202020204" pitchFamily="34" charset="0"/>
              </a:rPr>
              <a:t>“As </a:t>
            </a:r>
            <a:r>
              <a:rPr lang="en-US" sz="2900" dirty="0">
                <a:latin typeface="Agency FB" panose="020B0503020202020204" pitchFamily="34" charset="0"/>
              </a:rPr>
              <a:t>we crossed Blackwell’s Island a limousine passed us, driven by a white chauffeur, in which sat three modish negroes…” (69</a:t>
            </a:r>
            <a:r>
              <a:rPr lang="en-US" sz="2900" dirty="0" smtClean="0">
                <a:latin typeface="Agency FB" panose="020B0503020202020204" pitchFamily="34" charset="0"/>
              </a:rPr>
              <a:t>).</a:t>
            </a:r>
          </a:p>
        </p:txBody>
      </p:sp>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724400" y="1447800"/>
            <a:ext cx="4038600" cy="4953000"/>
          </a:xfrm>
        </p:spPr>
      </p:pic>
    </p:spTree>
    <p:extLst>
      <p:ext uri="{BB962C8B-B14F-4D97-AF65-F5344CB8AC3E}">
        <p14:creationId xmlns:p14="http://schemas.microsoft.com/office/powerpoint/2010/main" val="3148472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lstStyle/>
          <a:p>
            <a:r>
              <a:rPr lang="en-US" dirty="0" smtClean="0">
                <a:latin typeface="Agency FB" panose="020B0503020202020204" pitchFamily="34" charset="0"/>
              </a:rPr>
              <a:t>Cultural Context, cont.</a:t>
            </a:r>
            <a:endParaRPr lang="en-US" dirty="0">
              <a:latin typeface="Agency FB" panose="020B0503020202020204" pitchFamily="34" charset="0"/>
            </a:endParaRPr>
          </a:p>
        </p:txBody>
      </p:sp>
      <p:pic>
        <p:nvPicPr>
          <p:cNvPr id="5"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343952" y="1752600"/>
            <a:ext cx="4228048" cy="4572000"/>
          </a:xfrm>
        </p:spPr>
      </p:pic>
      <p:sp>
        <p:nvSpPr>
          <p:cNvPr id="4" name="Content Placeholder 3"/>
          <p:cNvSpPr>
            <a:spLocks noGrp="1"/>
          </p:cNvSpPr>
          <p:nvPr>
            <p:ph sz="half" idx="2"/>
          </p:nvPr>
        </p:nvSpPr>
        <p:spPr>
          <a:xfrm>
            <a:off x="4648200" y="1722437"/>
            <a:ext cx="4191000" cy="4830763"/>
          </a:xfrm>
        </p:spPr>
        <p:txBody>
          <a:bodyPr>
            <a:normAutofit fontScale="47500" lnSpcReduction="20000"/>
          </a:bodyPr>
          <a:lstStyle/>
          <a:p>
            <a:r>
              <a:rPr lang="en-US" sz="4800" i="1" dirty="0">
                <a:latin typeface="Agency FB" panose="020B0503020202020204" pitchFamily="34" charset="0"/>
              </a:rPr>
              <a:t>This Side of Paradise</a:t>
            </a:r>
            <a:r>
              <a:rPr lang="en-US" sz="4800" dirty="0">
                <a:latin typeface="Agency FB" panose="020B0503020202020204" pitchFamily="34" charset="0"/>
              </a:rPr>
              <a:t>: March, 1920</a:t>
            </a:r>
          </a:p>
          <a:p>
            <a:pPr lvl="1"/>
            <a:r>
              <a:rPr lang="en-US" sz="3800" dirty="0">
                <a:latin typeface="Agency FB" panose="020B0503020202020204" pitchFamily="34" charset="0"/>
              </a:rPr>
              <a:t>Jazz Age</a:t>
            </a:r>
          </a:p>
          <a:p>
            <a:r>
              <a:rPr lang="en-US" sz="4800" dirty="0">
                <a:latin typeface="Agency FB" panose="020B0503020202020204" pitchFamily="34" charset="0"/>
              </a:rPr>
              <a:t>19</a:t>
            </a:r>
            <a:r>
              <a:rPr lang="en-US" sz="4800" baseline="30000" dirty="0">
                <a:latin typeface="Agency FB" panose="020B0503020202020204" pitchFamily="34" charset="0"/>
              </a:rPr>
              <a:t>th</a:t>
            </a:r>
            <a:r>
              <a:rPr lang="en-US" sz="4800" dirty="0">
                <a:latin typeface="Agency FB" panose="020B0503020202020204" pitchFamily="34" charset="0"/>
              </a:rPr>
              <a:t> Amendment: August, </a:t>
            </a:r>
            <a:r>
              <a:rPr lang="en-US" sz="4800" dirty="0" smtClean="0">
                <a:latin typeface="Agency FB" panose="020B0503020202020204" pitchFamily="34" charset="0"/>
              </a:rPr>
              <a:t>1920</a:t>
            </a:r>
          </a:p>
          <a:p>
            <a:pPr lvl="1"/>
            <a:r>
              <a:rPr lang="en-US" sz="3800" dirty="0" smtClean="0">
                <a:latin typeface="Agency FB" panose="020B0503020202020204" pitchFamily="34" charset="0"/>
              </a:rPr>
              <a:t>“And I hope she’ll be a fool—that’s the best thing a girl can be in this world…” (17).</a:t>
            </a:r>
          </a:p>
          <a:p>
            <a:pPr lvl="1"/>
            <a:r>
              <a:rPr lang="en-US" sz="3800" dirty="0" smtClean="0">
                <a:latin typeface="Agency FB" panose="020B0503020202020204" pitchFamily="34" charset="0"/>
              </a:rPr>
              <a:t>“By God, I may be old-fashioned in my ideas, but women run around too much these days to suit me” (103).</a:t>
            </a:r>
            <a:endParaRPr lang="en-US" sz="3800" dirty="0">
              <a:latin typeface="Agency FB" panose="020B0503020202020204" pitchFamily="34" charset="0"/>
            </a:endParaRPr>
          </a:p>
          <a:p>
            <a:r>
              <a:rPr lang="en-US" sz="4800" i="1" dirty="0">
                <a:latin typeface="Agency FB" panose="020B0503020202020204" pitchFamily="34" charset="0"/>
              </a:rPr>
              <a:t>The Great Gatsby</a:t>
            </a:r>
            <a:r>
              <a:rPr lang="en-US" sz="4800" dirty="0">
                <a:latin typeface="Agency FB" panose="020B0503020202020204" pitchFamily="34" charset="0"/>
              </a:rPr>
              <a:t>: </a:t>
            </a:r>
            <a:r>
              <a:rPr lang="en-US" sz="4800" dirty="0" smtClean="0">
                <a:latin typeface="Agency FB" panose="020B0503020202020204" pitchFamily="34" charset="0"/>
              </a:rPr>
              <a:t>1925</a:t>
            </a:r>
          </a:p>
          <a:p>
            <a:pPr lvl="1"/>
            <a:r>
              <a:rPr lang="en-US" sz="3800" dirty="0" smtClean="0">
                <a:latin typeface="Agency FB" panose="020B0503020202020204" pitchFamily="34" charset="0"/>
              </a:rPr>
              <a:t>set </a:t>
            </a:r>
            <a:r>
              <a:rPr lang="en-US" sz="3800" dirty="0">
                <a:latin typeface="Agency FB" panose="020B0503020202020204" pitchFamily="34" charset="0"/>
              </a:rPr>
              <a:t>in 1922</a:t>
            </a:r>
          </a:p>
          <a:p>
            <a:pPr marL="746125" lvl="1" indent="-282575"/>
            <a:r>
              <a:rPr lang="en-US" sz="3800" dirty="0" smtClean="0">
                <a:latin typeface="Agency FB" panose="020B0503020202020204" pitchFamily="34" charset="0"/>
              </a:rPr>
              <a:t>Hall/Mills murder</a:t>
            </a:r>
            <a:endParaRPr lang="en-US" sz="3800" dirty="0">
              <a:latin typeface="Agency FB" panose="020B0503020202020204" pitchFamily="34" charset="0"/>
            </a:endParaRPr>
          </a:p>
          <a:p>
            <a:pPr marL="338138" indent="-338138"/>
            <a:r>
              <a:rPr lang="en-US" sz="4800" dirty="0" smtClean="0">
                <a:latin typeface="Agency FB" panose="020B0503020202020204" pitchFamily="34" charset="0"/>
              </a:rPr>
              <a:t>The </a:t>
            </a:r>
            <a:r>
              <a:rPr lang="en-US" sz="4800" dirty="0">
                <a:latin typeface="Agency FB" panose="020B0503020202020204" pitchFamily="34" charset="0"/>
              </a:rPr>
              <a:t>Great Depression, October 1929</a:t>
            </a:r>
          </a:p>
          <a:p>
            <a:pPr lvl="1"/>
            <a:r>
              <a:rPr lang="en-US" sz="3800" dirty="0">
                <a:latin typeface="Agency FB" panose="020B0503020202020204" pitchFamily="34" charset="0"/>
              </a:rPr>
              <a:t>“Everybody I knew was in the bond business, so I supposed it could support one more single man” (3</a:t>
            </a:r>
            <a:r>
              <a:rPr lang="en-US" sz="3800" dirty="0" smtClean="0">
                <a:latin typeface="Agency FB" panose="020B0503020202020204" pitchFamily="34" charset="0"/>
              </a:rPr>
              <a:t>).</a:t>
            </a:r>
          </a:p>
          <a:p>
            <a:pPr marL="342900" lvl="1" indent="-342900">
              <a:buFont typeface="Arial" panose="020B0604020202020204" pitchFamily="34" charset="0"/>
              <a:buChar char="•"/>
            </a:pPr>
            <a:r>
              <a:rPr lang="en-US" sz="4800" dirty="0" smtClean="0">
                <a:latin typeface="Agency FB" panose="020B0503020202020204" pitchFamily="34" charset="0"/>
              </a:rPr>
              <a:t>1931</a:t>
            </a:r>
            <a:r>
              <a:rPr lang="en-US" sz="4800" dirty="0">
                <a:latin typeface="Agency FB" panose="020B0503020202020204" pitchFamily="34" charset="0"/>
              </a:rPr>
              <a:t>: James </a:t>
            </a:r>
            <a:r>
              <a:rPr lang="en-US" sz="4800" dirty="0" err="1">
                <a:latin typeface="Agency FB" panose="020B0503020202020204" pitchFamily="34" charset="0"/>
              </a:rPr>
              <a:t>Truslow</a:t>
            </a:r>
            <a:r>
              <a:rPr lang="en-US" sz="4800" dirty="0">
                <a:latin typeface="Agency FB" panose="020B0503020202020204" pitchFamily="34" charset="0"/>
              </a:rPr>
              <a:t> Adams </a:t>
            </a:r>
            <a:r>
              <a:rPr lang="en-US" sz="4800" dirty="0" smtClean="0">
                <a:latin typeface="Agency FB" panose="020B0503020202020204" pitchFamily="34" charset="0"/>
              </a:rPr>
              <a:t>publishes </a:t>
            </a:r>
            <a:r>
              <a:rPr lang="en-US" sz="4800" i="1" dirty="0">
                <a:latin typeface="Agency FB" panose="020B0503020202020204" pitchFamily="34" charset="0"/>
              </a:rPr>
              <a:t>The Epic of </a:t>
            </a:r>
            <a:r>
              <a:rPr lang="en-US" sz="4800" i="1" dirty="0" smtClean="0">
                <a:latin typeface="Agency FB" panose="020B0503020202020204" pitchFamily="34" charset="0"/>
              </a:rPr>
              <a:t>America</a:t>
            </a:r>
            <a:endParaRPr lang="en-US" sz="4800" i="1" dirty="0">
              <a:latin typeface="Agency FB" panose="020B0503020202020204" pitchFamily="34" charset="0"/>
            </a:endParaRPr>
          </a:p>
        </p:txBody>
      </p:sp>
    </p:spTree>
    <p:extLst>
      <p:ext uri="{BB962C8B-B14F-4D97-AF65-F5344CB8AC3E}">
        <p14:creationId xmlns:p14="http://schemas.microsoft.com/office/powerpoint/2010/main" val="869198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p:blipFill>
        <p:spPr>
          <a:xfrm>
            <a:off x="0" y="0"/>
            <a:ext cx="9144000" cy="6858000"/>
          </a:xfrm>
          <a:prstGeom prst="rect">
            <a:avLst/>
          </a:prstGeom>
          <a:ln>
            <a:noFill/>
          </a:ln>
          <a:effectLst>
            <a:glow rad="127000">
              <a:schemeClr val="accent1">
                <a:alpha val="0"/>
              </a:schemeClr>
            </a:glow>
            <a:outerShdw blurRad="190500" algn="tl" rotWithShape="0">
              <a:srgbClr val="000000">
                <a:alpha val="70000"/>
              </a:srgbClr>
            </a:outerShdw>
          </a:effectLst>
          <a:scene3d>
            <a:camera prst="orthographicFront"/>
            <a:lightRig rig="threePt" dir="t"/>
          </a:scene3d>
          <a:sp3d>
            <a:bevelT prst="angle"/>
          </a:sp3d>
        </p:spPr>
      </p:pic>
      <p:sp>
        <p:nvSpPr>
          <p:cNvPr id="2" name="Title 1"/>
          <p:cNvSpPr>
            <a:spLocks noGrp="1"/>
          </p:cNvSpPr>
          <p:nvPr>
            <p:ph type="title"/>
          </p:nvPr>
        </p:nvSpPr>
        <p:spPr/>
        <p:txBody>
          <a:bodyPr>
            <a:normAutofit/>
          </a:bodyPr>
          <a:lstStyle/>
          <a:p>
            <a:r>
              <a:rPr lang="en-US" sz="4800" dirty="0" smtClean="0">
                <a:latin typeface="Agency FB" panose="020B0503020202020204" pitchFamily="34" charset="0"/>
              </a:rPr>
              <a:t>Cultural Context, cont.</a:t>
            </a:r>
            <a:endParaRPr lang="en-US" sz="4800" dirty="0">
              <a:latin typeface="Agency FB" panose="020B0503020202020204" pitchFamily="34" charset="0"/>
            </a:endParaRPr>
          </a:p>
        </p:txBody>
      </p:sp>
      <p:sp>
        <p:nvSpPr>
          <p:cNvPr id="3" name="Content Placeholder 2"/>
          <p:cNvSpPr>
            <a:spLocks noGrp="1"/>
          </p:cNvSpPr>
          <p:nvPr>
            <p:ph idx="1"/>
          </p:nvPr>
        </p:nvSpPr>
        <p:spPr>
          <a:xfrm>
            <a:off x="533400" y="1600200"/>
            <a:ext cx="8229600" cy="4525963"/>
          </a:xfrm>
        </p:spPr>
        <p:txBody>
          <a:bodyPr>
            <a:normAutofit fontScale="92500" lnSpcReduction="20000"/>
          </a:bodyPr>
          <a:lstStyle/>
          <a:p>
            <a:pPr marL="0" indent="0">
              <a:buNone/>
            </a:pPr>
            <a:r>
              <a:rPr lang="en-US" sz="3900" dirty="0" smtClean="0">
                <a:latin typeface="Agency FB" panose="020B0503020202020204" pitchFamily="34" charset="0"/>
              </a:rPr>
              <a:t>“Fitzgerald, who was writing in the same bleak post-World War I literary environment that produced T. S. Eliot's ''The Waste Land,'' suggests that Gatsby served in the carnage-filled battlefields of France. When Gatsby returned from the war, he made his fortune the old-fashioned way: he stole it. Gatsby's partner in crime, quite literally, was the sinister Meyer </a:t>
            </a:r>
            <a:r>
              <a:rPr lang="en-US" sz="3900" dirty="0" err="1" smtClean="0">
                <a:latin typeface="Agency FB" panose="020B0503020202020204" pitchFamily="34" charset="0"/>
              </a:rPr>
              <a:t>Wolfsheim</a:t>
            </a:r>
            <a:r>
              <a:rPr lang="en-US" sz="3900" dirty="0" smtClean="0">
                <a:latin typeface="Agency FB" panose="020B0503020202020204" pitchFamily="34" charset="0"/>
              </a:rPr>
              <a:t>, the man who fixed the 1919 World Series and wore cufflinks made of human molars.”</a:t>
            </a:r>
          </a:p>
          <a:p>
            <a:pPr marL="0" indent="0">
              <a:buNone/>
            </a:pPr>
            <a:r>
              <a:rPr lang="en-US" dirty="0" smtClean="0">
                <a:latin typeface="Agency FB" panose="020B0503020202020204" pitchFamily="34" charset="0"/>
              </a:rPr>
              <a:t>							-Adam Cohen</a:t>
            </a:r>
          </a:p>
        </p:txBody>
      </p:sp>
    </p:spTree>
    <p:extLst>
      <p:ext uri="{BB962C8B-B14F-4D97-AF65-F5344CB8AC3E}">
        <p14:creationId xmlns:p14="http://schemas.microsoft.com/office/powerpoint/2010/main" val="377730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2194</Words>
  <Application>Microsoft Office PowerPoint</Application>
  <PresentationFormat>On-screen Show (4:3)</PresentationFormat>
  <Paragraphs>151</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Agency FB</vt:lpstr>
      <vt:lpstr>Arial</vt:lpstr>
      <vt:lpstr>Calibri</vt:lpstr>
      <vt:lpstr>Office Theme</vt:lpstr>
      <vt:lpstr>PowerPoint Presentation</vt:lpstr>
      <vt:lpstr>Fiction and Life</vt:lpstr>
      <vt:lpstr>F. Scott Fitzgerald</vt:lpstr>
      <vt:lpstr>The Great Gatsby</vt:lpstr>
      <vt:lpstr>The Great Gatsby, cont.</vt:lpstr>
      <vt:lpstr>Thomas Parke D’Invilliers</vt:lpstr>
      <vt:lpstr>Cultural Context</vt:lpstr>
      <vt:lpstr>Cultural Context, cont.</vt:lpstr>
      <vt:lpstr>Cultural Context, cont.</vt:lpstr>
      <vt:lpstr>History in Fiction</vt:lpstr>
      <vt:lpstr>History in Fiction</vt:lpstr>
      <vt:lpstr>History in Fiction</vt:lpstr>
      <vt:lpstr>Personally…</vt:lpstr>
      <vt:lpstr>PowerPoint Presentation</vt:lpstr>
      <vt:lpstr>Works Consulted</vt:lpstr>
      <vt:lpstr>PowerPoint Presentation</vt:lpstr>
    </vt:vector>
  </TitlesOfParts>
  <Company>Texas Woman's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Carrier</dc:creator>
  <cp:lastModifiedBy>Carrier, Marie</cp:lastModifiedBy>
  <cp:revision>48</cp:revision>
  <dcterms:created xsi:type="dcterms:W3CDTF">2016-04-04T16:12:41Z</dcterms:created>
  <dcterms:modified xsi:type="dcterms:W3CDTF">2016-04-12T14:03:42Z</dcterms:modified>
</cp:coreProperties>
</file>